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0" r:id="rId1"/>
  </p:sldMasterIdLst>
  <p:notesMasterIdLst>
    <p:notesMasterId r:id="rId49"/>
  </p:notesMasterIdLst>
  <p:handoutMasterIdLst>
    <p:handoutMasterId r:id="rId50"/>
  </p:handoutMasterIdLst>
  <p:sldIdLst>
    <p:sldId id="398" r:id="rId2"/>
    <p:sldId id="258" r:id="rId3"/>
    <p:sldId id="381" r:id="rId4"/>
    <p:sldId id="404" r:id="rId5"/>
    <p:sldId id="416" r:id="rId6"/>
    <p:sldId id="280" r:id="rId7"/>
    <p:sldId id="281" r:id="rId8"/>
    <p:sldId id="379" r:id="rId9"/>
    <p:sldId id="380" r:id="rId10"/>
    <p:sldId id="382" r:id="rId11"/>
    <p:sldId id="384" r:id="rId12"/>
    <p:sldId id="385" r:id="rId13"/>
    <p:sldId id="390" r:id="rId14"/>
    <p:sldId id="388" r:id="rId15"/>
    <p:sldId id="419" r:id="rId16"/>
    <p:sldId id="420" r:id="rId17"/>
    <p:sldId id="392" r:id="rId18"/>
    <p:sldId id="400" r:id="rId19"/>
    <p:sldId id="401" r:id="rId20"/>
    <p:sldId id="402" r:id="rId21"/>
    <p:sldId id="282" r:id="rId22"/>
    <p:sldId id="290" r:id="rId23"/>
    <p:sldId id="291" r:id="rId24"/>
    <p:sldId id="292" r:id="rId25"/>
    <p:sldId id="295" r:id="rId26"/>
    <p:sldId id="405" r:id="rId27"/>
    <p:sldId id="297" r:id="rId28"/>
    <p:sldId id="336" r:id="rId29"/>
    <p:sldId id="406" r:id="rId30"/>
    <p:sldId id="309" r:id="rId31"/>
    <p:sldId id="344" r:id="rId32"/>
    <p:sldId id="407" r:id="rId33"/>
    <p:sldId id="316" r:id="rId34"/>
    <p:sldId id="313" r:id="rId35"/>
    <p:sldId id="341" r:id="rId36"/>
    <p:sldId id="408" r:id="rId37"/>
    <p:sldId id="376" r:id="rId38"/>
    <p:sldId id="409" r:id="rId39"/>
    <p:sldId id="410" r:id="rId40"/>
    <p:sldId id="326" r:id="rId41"/>
    <p:sldId id="411" r:id="rId42"/>
    <p:sldId id="412" r:id="rId43"/>
    <p:sldId id="415" r:id="rId44"/>
    <p:sldId id="342" r:id="rId45"/>
    <p:sldId id="413" r:id="rId46"/>
    <p:sldId id="399" r:id="rId47"/>
    <p:sldId id="304" r:id="rId48"/>
  </p:sldIdLst>
  <p:sldSz cx="9144000" cy="6858000" type="screen4x3"/>
  <p:notesSz cx="6761163" cy="9942513"/>
  <p:defaultTextStyle>
    <a:defPPr>
      <a:defRPr lang="tr-TR"/>
    </a:defPPr>
    <a:lvl1pPr algn="l" rtl="0" fontAlgn="base">
      <a:spcBef>
        <a:spcPct val="0"/>
      </a:spcBef>
      <a:spcAft>
        <a:spcPct val="0"/>
      </a:spcAft>
      <a:defRPr sz="800" kern="1200">
        <a:solidFill>
          <a:schemeClr val="tx1"/>
        </a:solidFill>
        <a:latin typeface="Tahoma" pitchFamily="34" charset="0"/>
        <a:ea typeface="+mn-ea"/>
        <a:cs typeface="+mn-cs"/>
      </a:defRPr>
    </a:lvl1pPr>
    <a:lvl2pPr marL="457200" algn="l" rtl="0" fontAlgn="base">
      <a:spcBef>
        <a:spcPct val="0"/>
      </a:spcBef>
      <a:spcAft>
        <a:spcPct val="0"/>
      </a:spcAft>
      <a:defRPr sz="800" kern="1200">
        <a:solidFill>
          <a:schemeClr val="tx1"/>
        </a:solidFill>
        <a:latin typeface="Tahoma" pitchFamily="34" charset="0"/>
        <a:ea typeface="+mn-ea"/>
        <a:cs typeface="+mn-cs"/>
      </a:defRPr>
    </a:lvl2pPr>
    <a:lvl3pPr marL="914400" algn="l" rtl="0" fontAlgn="base">
      <a:spcBef>
        <a:spcPct val="0"/>
      </a:spcBef>
      <a:spcAft>
        <a:spcPct val="0"/>
      </a:spcAft>
      <a:defRPr sz="800" kern="1200">
        <a:solidFill>
          <a:schemeClr val="tx1"/>
        </a:solidFill>
        <a:latin typeface="Tahoma" pitchFamily="34" charset="0"/>
        <a:ea typeface="+mn-ea"/>
        <a:cs typeface="+mn-cs"/>
      </a:defRPr>
    </a:lvl3pPr>
    <a:lvl4pPr marL="1371600" algn="l" rtl="0" fontAlgn="base">
      <a:spcBef>
        <a:spcPct val="0"/>
      </a:spcBef>
      <a:spcAft>
        <a:spcPct val="0"/>
      </a:spcAft>
      <a:defRPr sz="800" kern="1200">
        <a:solidFill>
          <a:schemeClr val="tx1"/>
        </a:solidFill>
        <a:latin typeface="Tahoma" pitchFamily="34" charset="0"/>
        <a:ea typeface="+mn-ea"/>
        <a:cs typeface="+mn-cs"/>
      </a:defRPr>
    </a:lvl4pPr>
    <a:lvl5pPr marL="1828800" algn="l" rtl="0" fontAlgn="base">
      <a:spcBef>
        <a:spcPct val="0"/>
      </a:spcBef>
      <a:spcAft>
        <a:spcPct val="0"/>
      </a:spcAft>
      <a:defRPr sz="800" kern="1200">
        <a:solidFill>
          <a:schemeClr val="tx1"/>
        </a:solidFill>
        <a:latin typeface="Tahoma" pitchFamily="34" charset="0"/>
        <a:ea typeface="+mn-ea"/>
        <a:cs typeface="+mn-cs"/>
      </a:defRPr>
    </a:lvl5pPr>
    <a:lvl6pPr marL="2286000" algn="l" defTabSz="914400" rtl="0" eaLnBrk="1" latinLnBrk="0" hangingPunct="1">
      <a:defRPr sz="800" kern="1200">
        <a:solidFill>
          <a:schemeClr val="tx1"/>
        </a:solidFill>
        <a:latin typeface="Tahoma" pitchFamily="34" charset="0"/>
        <a:ea typeface="+mn-ea"/>
        <a:cs typeface="+mn-cs"/>
      </a:defRPr>
    </a:lvl6pPr>
    <a:lvl7pPr marL="2743200" algn="l" defTabSz="914400" rtl="0" eaLnBrk="1" latinLnBrk="0" hangingPunct="1">
      <a:defRPr sz="800" kern="1200">
        <a:solidFill>
          <a:schemeClr val="tx1"/>
        </a:solidFill>
        <a:latin typeface="Tahoma" pitchFamily="34" charset="0"/>
        <a:ea typeface="+mn-ea"/>
        <a:cs typeface="+mn-cs"/>
      </a:defRPr>
    </a:lvl7pPr>
    <a:lvl8pPr marL="3200400" algn="l" defTabSz="914400" rtl="0" eaLnBrk="1" latinLnBrk="0" hangingPunct="1">
      <a:defRPr sz="800" kern="1200">
        <a:solidFill>
          <a:schemeClr val="tx1"/>
        </a:solidFill>
        <a:latin typeface="Tahoma" pitchFamily="34" charset="0"/>
        <a:ea typeface="+mn-ea"/>
        <a:cs typeface="+mn-cs"/>
      </a:defRPr>
    </a:lvl8pPr>
    <a:lvl9pPr marL="3657600" algn="l" defTabSz="914400" rtl="0" eaLnBrk="1" latinLnBrk="0" hangingPunct="1">
      <a:defRPr sz="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F3399"/>
    <a:srgbClr val="216B4D"/>
    <a:srgbClr val="3333FF"/>
    <a:srgbClr val="FF0000"/>
    <a:srgbClr val="6F3541"/>
    <a:srgbClr val="111111"/>
    <a:srgbClr val="66FF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24" autoAdjust="0"/>
  </p:normalViewPr>
  <p:slideViewPr>
    <p:cSldViewPr>
      <p:cViewPr>
        <p:scale>
          <a:sx n="51" d="100"/>
          <a:sy n="51" d="100"/>
        </p:scale>
        <p:origin x="-1878"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16"/>
    </p:cViewPr>
  </p:sorterViewPr>
  <p:notesViewPr>
    <p:cSldViewPr>
      <p:cViewPr varScale="1">
        <p:scale>
          <a:sx n="56" d="100"/>
          <a:sy n="56" d="100"/>
        </p:scale>
        <p:origin x="-2580" y="-108"/>
      </p:cViewPr>
      <p:guideLst>
        <p:guide orient="horz" pos="3132"/>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76009-446F-482E-9DE6-B6A3DAFEFA4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8FA3F7E-3C14-47F2-90A9-39AB50F19F09}">
      <dgm:prSet phldrT="[Metin]"/>
      <dgm:spPr/>
      <dgm:t>
        <a:bodyPr/>
        <a:lstStyle/>
        <a:p>
          <a:r>
            <a:rPr lang="tr-TR" b="1" dirty="0" smtClean="0">
              <a:solidFill>
                <a:srgbClr val="66FF33"/>
              </a:solidFill>
              <a:latin typeface="Comic Sans MS" pitchFamily="66" charset="0"/>
            </a:rPr>
            <a:t>GELİR</a:t>
          </a:r>
          <a:endParaRPr lang="tr-TR" b="1" dirty="0">
            <a:solidFill>
              <a:srgbClr val="66FF33"/>
            </a:solidFill>
            <a:latin typeface="Comic Sans MS" pitchFamily="66" charset="0"/>
          </a:endParaRPr>
        </a:p>
      </dgm:t>
    </dgm:pt>
    <dgm:pt modelId="{C1B85D28-C3E3-4E66-947C-1282B4FBA781}" type="parTrans" cxnId="{C39D656D-5D2A-40CF-91B3-0449287311B1}">
      <dgm:prSet/>
      <dgm:spPr/>
    </dgm:pt>
    <dgm:pt modelId="{59F3BD4E-605B-4A0E-83EA-361425465D65}" type="sibTrans" cxnId="{C39D656D-5D2A-40CF-91B3-0449287311B1}">
      <dgm:prSet/>
      <dgm:spPr/>
      <dgm:t>
        <a:bodyPr/>
        <a:lstStyle/>
        <a:p>
          <a:endParaRPr lang="tr-TR"/>
        </a:p>
      </dgm:t>
    </dgm:pt>
    <dgm:pt modelId="{6A1A23CB-EE33-4109-BA54-C988AA19E9CD}">
      <dgm:prSet phldrT="[Metin]"/>
      <dgm:spPr/>
      <dgm:t>
        <a:bodyPr/>
        <a:lstStyle/>
        <a:p>
          <a:r>
            <a:rPr lang="tr-TR" b="1" dirty="0" smtClean="0">
              <a:solidFill>
                <a:srgbClr val="FFC000"/>
              </a:solidFill>
              <a:latin typeface="Comic Sans MS" pitchFamily="66" charset="0"/>
            </a:rPr>
            <a:t>GİDER</a:t>
          </a:r>
          <a:endParaRPr lang="tr-TR" b="1" dirty="0">
            <a:solidFill>
              <a:srgbClr val="FFC000"/>
            </a:solidFill>
            <a:latin typeface="Comic Sans MS" pitchFamily="66" charset="0"/>
          </a:endParaRPr>
        </a:p>
      </dgm:t>
    </dgm:pt>
    <dgm:pt modelId="{876D763B-748F-4EF6-97E5-3D9782E3C609}" type="parTrans" cxnId="{B41B563C-B1E7-488F-887F-CCDB4384095A}">
      <dgm:prSet/>
      <dgm:spPr/>
    </dgm:pt>
    <dgm:pt modelId="{D34ED514-C7A4-452E-AA74-9E1E75ED1428}" type="sibTrans" cxnId="{B41B563C-B1E7-488F-887F-CCDB4384095A}">
      <dgm:prSet/>
      <dgm:spPr/>
      <dgm:t>
        <a:bodyPr/>
        <a:lstStyle/>
        <a:p>
          <a:endParaRPr lang="tr-TR"/>
        </a:p>
      </dgm:t>
    </dgm:pt>
    <dgm:pt modelId="{B2EF41C9-FB7A-464B-9E56-42695456C47C}">
      <dgm:prSet phldrT="[Metin]"/>
      <dgm:spPr/>
      <dgm:t>
        <a:bodyPr/>
        <a:lstStyle/>
        <a:p>
          <a:r>
            <a:rPr lang="tr-TR" b="1" dirty="0" smtClean="0">
              <a:solidFill>
                <a:srgbClr val="FF0000"/>
              </a:solidFill>
              <a:latin typeface="Comic Sans MS" pitchFamily="66" charset="0"/>
            </a:rPr>
            <a:t>BÜTÇE = BELGE</a:t>
          </a:r>
          <a:endParaRPr lang="tr-TR" b="1" dirty="0">
            <a:solidFill>
              <a:srgbClr val="FF0000"/>
            </a:solidFill>
            <a:latin typeface="Comic Sans MS" pitchFamily="66" charset="0"/>
          </a:endParaRPr>
        </a:p>
      </dgm:t>
    </dgm:pt>
    <dgm:pt modelId="{9EC2B612-E834-4857-9034-B188EEE1E1E1}" type="parTrans" cxnId="{DED3A526-1FBD-449F-BBAB-4AFFDC2117AC}">
      <dgm:prSet/>
      <dgm:spPr/>
    </dgm:pt>
    <dgm:pt modelId="{62DA37F7-3FCE-4E76-ADB6-F1C4762625A2}" type="sibTrans" cxnId="{DED3A526-1FBD-449F-BBAB-4AFFDC2117AC}">
      <dgm:prSet/>
      <dgm:spPr/>
    </dgm:pt>
    <dgm:pt modelId="{476761F3-A2C8-4F5E-B66E-6C2E13191C8A}" type="pres">
      <dgm:prSet presAssocID="{6B876009-446F-482E-9DE6-B6A3DAFEFA4A}" presName="Name0" presStyleCnt="0">
        <dgm:presLayoutVars>
          <dgm:dir/>
          <dgm:resizeHandles val="exact"/>
        </dgm:presLayoutVars>
      </dgm:prSet>
      <dgm:spPr/>
    </dgm:pt>
    <dgm:pt modelId="{A9BB85FD-E97D-4DD0-9537-4662486D221C}" type="pres">
      <dgm:prSet presAssocID="{6B876009-446F-482E-9DE6-B6A3DAFEFA4A}" presName="vNodes" presStyleCnt="0"/>
      <dgm:spPr/>
    </dgm:pt>
    <dgm:pt modelId="{21F59711-0A64-4EFB-B63B-033FBF526867}" type="pres">
      <dgm:prSet presAssocID="{78FA3F7E-3C14-47F2-90A9-39AB50F19F09}" presName="node" presStyleLbl="node1" presStyleIdx="0" presStyleCnt="3">
        <dgm:presLayoutVars>
          <dgm:bulletEnabled val="1"/>
        </dgm:presLayoutVars>
      </dgm:prSet>
      <dgm:spPr/>
      <dgm:t>
        <a:bodyPr/>
        <a:lstStyle/>
        <a:p>
          <a:endParaRPr lang="tr-TR"/>
        </a:p>
      </dgm:t>
    </dgm:pt>
    <dgm:pt modelId="{F52CDFC2-2281-41F0-AF31-ED5F7C54EA2B}" type="pres">
      <dgm:prSet presAssocID="{59F3BD4E-605B-4A0E-83EA-361425465D65}" presName="spacerT" presStyleCnt="0"/>
      <dgm:spPr/>
    </dgm:pt>
    <dgm:pt modelId="{7B3008C4-2A09-4D15-9F92-1B9C8328C69E}" type="pres">
      <dgm:prSet presAssocID="{59F3BD4E-605B-4A0E-83EA-361425465D65}" presName="sibTrans" presStyleLbl="sibTrans2D1" presStyleIdx="0" presStyleCnt="2"/>
      <dgm:spPr/>
      <dgm:t>
        <a:bodyPr/>
        <a:lstStyle/>
        <a:p>
          <a:endParaRPr lang="tr-TR"/>
        </a:p>
      </dgm:t>
    </dgm:pt>
    <dgm:pt modelId="{03BCE7DD-7CD0-47ED-81B3-8196622B5325}" type="pres">
      <dgm:prSet presAssocID="{59F3BD4E-605B-4A0E-83EA-361425465D65}" presName="spacerB" presStyleCnt="0"/>
      <dgm:spPr/>
    </dgm:pt>
    <dgm:pt modelId="{5609D5C8-BB9F-4522-BAE6-01462A05C2DC}" type="pres">
      <dgm:prSet presAssocID="{6A1A23CB-EE33-4109-BA54-C988AA19E9CD}" presName="node" presStyleLbl="node1" presStyleIdx="1" presStyleCnt="3">
        <dgm:presLayoutVars>
          <dgm:bulletEnabled val="1"/>
        </dgm:presLayoutVars>
      </dgm:prSet>
      <dgm:spPr/>
      <dgm:t>
        <a:bodyPr/>
        <a:lstStyle/>
        <a:p>
          <a:endParaRPr lang="tr-TR"/>
        </a:p>
      </dgm:t>
    </dgm:pt>
    <dgm:pt modelId="{8F3FC7BB-6933-4B54-AED9-4E58DC71A3B3}" type="pres">
      <dgm:prSet presAssocID="{6B876009-446F-482E-9DE6-B6A3DAFEFA4A}" presName="sibTransLast" presStyleLbl="sibTrans2D1" presStyleIdx="1" presStyleCnt="2"/>
      <dgm:spPr/>
      <dgm:t>
        <a:bodyPr/>
        <a:lstStyle/>
        <a:p>
          <a:endParaRPr lang="tr-TR"/>
        </a:p>
      </dgm:t>
    </dgm:pt>
    <dgm:pt modelId="{9B2BE049-5578-4167-AEC7-17CA691790A1}" type="pres">
      <dgm:prSet presAssocID="{6B876009-446F-482E-9DE6-B6A3DAFEFA4A}" presName="connectorText" presStyleLbl="sibTrans2D1" presStyleIdx="1" presStyleCnt="2"/>
      <dgm:spPr/>
      <dgm:t>
        <a:bodyPr/>
        <a:lstStyle/>
        <a:p>
          <a:endParaRPr lang="tr-TR"/>
        </a:p>
      </dgm:t>
    </dgm:pt>
    <dgm:pt modelId="{E0960C75-C6E5-41EB-8BF3-32D8A8004908}" type="pres">
      <dgm:prSet presAssocID="{6B876009-446F-482E-9DE6-B6A3DAFEFA4A}" presName="lastNode" presStyleLbl="node1" presStyleIdx="2" presStyleCnt="3">
        <dgm:presLayoutVars>
          <dgm:bulletEnabled val="1"/>
        </dgm:presLayoutVars>
      </dgm:prSet>
      <dgm:spPr/>
      <dgm:t>
        <a:bodyPr/>
        <a:lstStyle/>
        <a:p>
          <a:endParaRPr lang="tr-TR"/>
        </a:p>
      </dgm:t>
    </dgm:pt>
  </dgm:ptLst>
  <dgm:cxnLst>
    <dgm:cxn modelId="{C39D656D-5D2A-40CF-91B3-0449287311B1}" srcId="{6B876009-446F-482E-9DE6-B6A3DAFEFA4A}" destId="{78FA3F7E-3C14-47F2-90A9-39AB50F19F09}" srcOrd="0" destOrd="0" parTransId="{C1B85D28-C3E3-4E66-947C-1282B4FBA781}" sibTransId="{59F3BD4E-605B-4A0E-83EA-361425465D65}"/>
    <dgm:cxn modelId="{582FFC7E-2AED-4B6B-9046-8E4B06E6AF3A}" type="presOf" srcId="{6A1A23CB-EE33-4109-BA54-C988AA19E9CD}" destId="{5609D5C8-BB9F-4522-BAE6-01462A05C2DC}" srcOrd="0" destOrd="0" presId="urn:microsoft.com/office/officeart/2005/8/layout/equation2"/>
    <dgm:cxn modelId="{B41B563C-B1E7-488F-887F-CCDB4384095A}" srcId="{6B876009-446F-482E-9DE6-B6A3DAFEFA4A}" destId="{6A1A23CB-EE33-4109-BA54-C988AA19E9CD}" srcOrd="1" destOrd="0" parTransId="{876D763B-748F-4EF6-97E5-3D9782E3C609}" sibTransId="{D34ED514-C7A4-452E-AA74-9E1E75ED1428}"/>
    <dgm:cxn modelId="{DED3A526-1FBD-449F-BBAB-4AFFDC2117AC}" srcId="{6B876009-446F-482E-9DE6-B6A3DAFEFA4A}" destId="{B2EF41C9-FB7A-464B-9E56-42695456C47C}" srcOrd="2" destOrd="0" parTransId="{9EC2B612-E834-4857-9034-B188EEE1E1E1}" sibTransId="{62DA37F7-3FCE-4E76-ADB6-F1C4762625A2}"/>
    <dgm:cxn modelId="{967573FF-59DE-4B7B-8CA3-3C4DD426061C}" type="presOf" srcId="{78FA3F7E-3C14-47F2-90A9-39AB50F19F09}" destId="{21F59711-0A64-4EFB-B63B-033FBF526867}" srcOrd="0" destOrd="0" presId="urn:microsoft.com/office/officeart/2005/8/layout/equation2"/>
    <dgm:cxn modelId="{3FDF2FF7-7101-4495-8814-26D6D93E887B}" type="presOf" srcId="{D34ED514-C7A4-452E-AA74-9E1E75ED1428}" destId="{8F3FC7BB-6933-4B54-AED9-4E58DC71A3B3}" srcOrd="0" destOrd="0" presId="urn:microsoft.com/office/officeart/2005/8/layout/equation2"/>
    <dgm:cxn modelId="{A765102B-BA9F-4151-A7C2-EEE37D00A8AD}" type="presOf" srcId="{59F3BD4E-605B-4A0E-83EA-361425465D65}" destId="{7B3008C4-2A09-4D15-9F92-1B9C8328C69E}" srcOrd="0" destOrd="0" presId="urn:microsoft.com/office/officeart/2005/8/layout/equation2"/>
    <dgm:cxn modelId="{18356125-3FBF-4F1D-BD15-A89866A4E23F}" type="presOf" srcId="{D34ED514-C7A4-452E-AA74-9E1E75ED1428}" destId="{9B2BE049-5578-4167-AEC7-17CA691790A1}" srcOrd="1" destOrd="0" presId="urn:microsoft.com/office/officeart/2005/8/layout/equation2"/>
    <dgm:cxn modelId="{AD71BD11-5C6F-42B6-B289-C3702C83928D}" type="presOf" srcId="{6B876009-446F-482E-9DE6-B6A3DAFEFA4A}" destId="{476761F3-A2C8-4F5E-B66E-6C2E13191C8A}" srcOrd="0" destOrd="0" presId="urn:microsoft.com/office/officeart/2005/8/layout/equation2"/>
    <dgm:cxn modelId="{797BE1C2-521C-4F3A-90BB-636990ACEB48}" type="presOf" srcId="{B2EF41C9-FB7A-464B-9E56-42695456C47C}" destId="{E0960C75-C6E5-41EB-8BF3-32D8A8004908}" srcOrd="0" destOrd="0" presId="urn:microsoft.com/office/officeart/2005/8/layout/equation2"/>
    <dgm:cxn modelId="{E826F5CF-FC7D-4A78-A6F2-4C94CCFD375D}" type="presParOf" srcId="{476761F3-A2C8-4F5E-B66E-6C2E13191C8A}" destId="{A9BB85FD-E97D-4DD0-9537-4662486D221C}" srcOrd="0" destOrd="0" presId="urn:microsoft.com/office/officeart/2005/8/layout/equation2"/>
    <dgm:cxn modelId="{76E9FF4D-A8E3-4A8C-917A-9EA7212ABF2E}" type="presParOf" srcId="{A9BB85FD-E97D-4DD0-9537-4662486D221C}" destId="{21F59711-0A64-4EFB-B63B-033FBF526867}" srcOrd="0" destOrd="0" presId="urn:microsoft.com/office/officeart/2005/8/layout/equation2"/>
    <dgm:cxn modelId="{CCB23E9A-896F-403E-B907-FE84512AC0E6}" type="presParOf" srcId="{A9BB85FD-E97D-4DD0-9537-4662486D221C}" destId="{F52CDFC2-2281-41F0-AF31-ED5F7C54EA2B}" srcOrd="1" destOrd="0" presId="urn:microsoft.com/office/officeart/2005/8/layout/equation2"/>
    <dgm:cxn modelId="{5B4DE930-0229-4C85-BCBB-E3FCD31EEEBB}" type="presParOf" srcId="{A9BB85FD-E97D-4DD0-9537-4662486D221C}" destId="{7B3008C4-2A09-4D15-9F92-1B9C8328C69E}" srcOrd="2" destOrd="0" presId="urn:microsoft.com/office/officeart/2005/8/layout/equation2"/>
    <dgm:cxn modelId="{BD28B92D-BF29-4616-8906-06556BBD28D7}" type="presParOf" srcId="{A9BB85FD-E97D-4DD0-9537-4662486D221C}" destId="{03BCE7DD-7CD0-47ED-81B3-8196622B5325}" srcOrd="3" destOrd="0" presId="urn:microsoft.com/office/officeart/2005/8/layout/equation2"/>
    <dgm:cxn modelId="{F792247B-9DA4-4556-A6E9-1D85A2735F67}" type="presParOf" srcId="{A9BB85FD-E97D-4DD0-9537-4662486D221C}" destId="{5609D5C8-BB9F-4522-BAE6-01462A05C2DC}" srcOrd="4" destOrd="0" presId="urn:microsoft.com/office/officeart/2005/8/layout/equation2"/>
    <dgm:cxn modelId="{79191375-2E25-4BA1-8A52-422B1A7617DC}" type="presParOf" srcId="{476761F3-A2C8-4F5E-B66E-6C2E13191C8A}" destId="{8F3FC7BB-6933-4B54-AED9-4E58DC71A3B3}" srcOrd="1" destOrd="0" presId="urn:microsoft.com/office/officeart/2005/8/layout/equation2"/>
    <dgm:cxn modelId="{84BF7A80-5B61-4825-A3C7-47FDE56DF57F}" type="presParOf" srcId="{8F3FC7BB-6933-4B54-AED9-4E58DC71A3B3}" destId="{9B2BE049-5578-4167-AEC7-17CA691790A1}" srcOrd="0" destOrd="0" presId="urn:microsoft.com/office/officeart/2005/8/layout/equation2"/>
    <dgm:cxn modelId="{99348CDA-FBCB-4FE0-AB9F-580C718F79E1}" type="presParOf" srcId="{476761F3-A2C8-4F5E-B66E-6C2E13191C8A}" destId="{E0960C75-C6E5-41EB-8BF3-32D8A800490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59711-0A64-4EFB-B63B-033FBF526867}">
      <dsp:nvSpPr>
        <dsp:cNvPr id="0" name=""/>
        <dsp:cNvSpPr/>
      </dsp:nvSpPr>
      <dsp:spPr>
        <a:xfrm>
          <a:off x="382488" y="1472"/>
          <a:ext cx="1480839" cy="1480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66FF33"/>
              </a:solidFill>
              <a:latin typeface="Comic Sans MS" pitchFamily="66" charset="0"/>
            </a:rPr>
            <a:t>GELİR</a:t>
          </a:r>
          <a:endParaRPr lang="tr-TR" sz="2400" b="1" kern="1200" dirty="0">
            <a:solidFill>
              <a:srgbClr val="66FF33"/>
            </a:solidFill>
            <a:latin typeface="Comic Sans MS" pitchFamily="66" charset="0"/>
          </a:endParaRPr>
        </a:p>
      </dsp:txBody>
      <dsp:txXfrm>
        <a:off x="599352" y="218336"/>
        <a:ext cx="1047111" cy="1047111"/>
      </dsp:txXfrm>
    </dsp:sp>
    <dsp:sp modelId="{7B3008C4-2A09-4D15-9F92-1B9C8328C69E}">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807309" y="1930994"/>
        <a:ext cx="631197" cy="202011"/>
      </dsp:txXfrm>
    </dsp:sp>
    <dsp:sp modelId="{5609D5C8-BB9F-4522-BAE6-01462A05C2DC}">
      <dsp:nvSpPr>
        <dsp:cNvPr id="0" name=""/>
        <dsp:cNvSpPr/>
      </dsp:nvSpPr>
      <dsp:spPr>
        <a:xfrm>
          <a:off x="382488" y="2581687"/>
          <a:ext cx="1480839" cy="1480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FFC000"/>
              </a:solidFill>
              <a:latin typeface="Comic Sans MS" pitchFamily="66" charset="0"/>
            </a:rPr>
            <a:t>GİDER</a:t>
          </a:r>
          <a:endParaRPr lang="tr-TR" sz="2400" b="1" kern="1200" dirty="0">
            <a:solidFill>
              <a:srgbClr val="FFC000"/>
            </a:solidFill>
            <a:latin typeface="Comic Sans MS" pitchFamily="66" charset="0"/>
          </a:endParaRPr>
        </a:p>
      </dsp:txBody>
      <dsp:txXfrm>
        <a:off x="599352" y="2798551"/>
        <a:ext cx="1047111" cy="1047111"/>
      </dsp:txXfrm>
    </dsp:sp>
    <dsp:sp modelId="{8F3FC7BB-6933-4B54-AED9-4E58DC71A3B3}">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2085454" y="1866737"/>
        <a:ext cx="329635" cy="330524"/>
      </dsp:txXfrm>
    </dsp:sp>
    <dsp:sp modelId="{E0960C75-C6E5-41EB-8BF3-32D8A8004908}">
      <dsp:nvSpPr>
        <dsp:cNvPr id="0" name=""/>
        <dsp:cNvSpPr/>
      </dsp:nvSpPr>
      <dsp:spPr>
        <a:xfrm>
          <a:off x="2751832" y="551160"/>
          <a:ext cx="2961679" cy="2961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tr-TR" sz="4100" b="1" kern="1200" dirty="0" smtClean="0">
              <a:solidFill>
                <a:srgbClr val="FF0000"/>
              </a:solidFill>
              <a:latin typeface="Comic Sans MS" pitchFamily="66" charset="0"/>
            </a:rPr>
            <a:t>BÜTÇE = BELGE</a:t>
          </a:r>
          <a:endParaRPr lang="tr-TR" sz="4100" b="1" kern="1200" dirty="0">
            <a:solidFill>
              <a:srgbClr val="FF0000"/>
            </a:solidFill>
            <a:latin typeface="Comic Sans MS" pitchFamily="66" charset="0"/>
          </a:endParaRPr>
        </a:p>
      </dsp:txBody>
      <dsp:txXfrm>
        <a:off x="3185560" y="984888"/>
        <a:ext cx="2094223" cy="209422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0836" tIns="45418" rIns="90836" bIns="45418" numCol="1" anchor="t" anchorCtr="0" compatLnSpc="1">
            <a:prstTxWarp prst="textNoShape">
              <a:avLst/>
            </a:prstTxWarp>
          </a:bodyPr>
          <a:lstStyle>
            <a:lvl1pPr>
              <a:defRPr sz="1200">
                <a:latin typeface="Arial" charset="0"/>
              </a:defRPr>
            </a:lvl1pPr>
          </a:lstStyle>
          <a:p>
            <a:pPr>
              <a:defRPr/>
            </a:pPr>
            <a:endParaRPr lang="tr-TR"/>
          </a:p>
        </p:txBody>
      </p:sp>
      <p:sp>
        <p:nvSpPr>
          <p:cNvPr id="154627" name="Rectangle 3"/>
          <p:cNvSpPr>
            <a:spLocks noGrp="1" noChangeArrowheads="1"/>
          </p:cNvSpPr>
          <p:nvPr>
            <p:ph type="dt" sz="quarter" idx="1"/>
          </p:nvPr>
        </p:nvSpPr>
        <p:spPr bwMode="auto">
          <a:xfrm>
            <a:off x="3830638" y="0"/>
            <a:ext cx="2928937" cy="496888"/>
          </a:xfrm>
          <a:prstGeom prst="rect">
            <a:avLst/>
          </a:prstGeom>
          <a:noFill/>
          <a:ln w="9525">
            <a:noFill/>
            <a:miter lim="800000"/>
            <a:headEnd/>
            <a:tailEnd/>
          </a:ln>
          <a:effectLst/>
        </p:spPr>
        <p:txBody>
          <a:bodyPr vert="horz" wrap="square" lIns="90836" tIns="45418" rIns="90836" bIns="45418" numCol="1" anchor="t" anchorCtr="0" compatLnSpc="1">
            <a:prstTxWarp prst="textNoShape">
              <a:avLst/>
            </a:prstTxWarp>
          </a:bodyPr>
          <a:lstStyle>
            <a:lvl1pPr algn="r">
              <a:defRPr sz="1200">
                <a:latin typeface="Arial" charset="0"/>
              </a:defRPr>
            </a:lvl1pPr>
          </a:lstStyle>
          <a:p>
            <a:pPr>
              <a:defRPr/>
            </a:pPr>
            <a:endParaRPr lang="tr-TR"/>
          </a:p>
        </p:txBody>
      </p:sp>
      <p:sp>
        <p:nvSpPr>
          <p:cNvPr id="154628" name="Rectangle 4"/>
          <p:cNvSpPr>
            <a:spLocks noGrp="1" noChangeArrowheads="1"/>
          </p:cNvSpPr>
          <p:nvPr>
            <p:ph type="ftr" sz="quarter" idx="2"/>
          </p:nvPr>
        </p:nvSpPr>
        <p:spPr bwMode="auto">
          <a:xfrm>
            <a:off x="0" y="9444038"/>
            <a:ext cx="2930525" cy="496887"/>
          </a:xfrm>
          <a:prstGeom prst="rect">
            <a:avLst/>
          </a:prstGeom>
          <a:noFill/>
          <a:ln w="9525">
            <a:noFill/>
            <a:miter lim="800000"/>
            <a:headEnd/>
            <a:tailEnd/>
          </a:ln>
          <a:effectLst/>
        </p:spPr>
        <p:txBody>
          <a:bodyPr vert="horz" wrap="square" lIns="90836" tIns="45418" rIns="90836" bIns="45418" numCol="1" anchor="b" anchorCtr="0" compatLnSpc="1">
            <a:prstTxWarp prst="textNoShape">
              <a:avLst/>
            </a:prstTxWarp>
          </a:bodyPr>
          <a:lstStyle>
            <a:lvl1pPr>
              <a:defRPr sz="1200">
                <a:latin typeface="Arial" charset="0"/>
              </a:defRPr>
            </a:lvl1pPr>
          </a:lstStyle>
          <a:p>
            <a:pPr>
              <a:defRPr/>
            </a:pPr>
            <a:endParaRPr lang="tr-TR"/>
          </a:p>
        </p:txBody>
      </p:sp>
      <p:sp>
        <p:nvSpPr>
          <p:cNvPr id="154629" name="Rectangle 5"/>
          <p:cNvSpPr>
            <a:spLocks noGrp="1" noChangeArrowheads="1"/>
          </p:cNvSpPr>
          <p:nvPr>
            <p:ph type="sldNum" sz="quarter" idx="3"/>
          </p:nvPr>
        </p:nvSpPr>
        <p:spPr bwMode="auto">
          <a:xfrm>
            <a:off x="3830638" y="9444038"/>
            <a:ext cx="2928937" cy="496887"/>
          </a:xfrm>
          <a:prstGeom prst="rect">
            <a:avLst/>
          </a:prstGeom>
          <a:noFill/>
          <a:ln w="9525">
            <a:noFill/>
            <a:miter lim="800000"/>
            <a:headEnd/>
            <a:tailEnd/>
          </a:ln>
          <a:effectLst/>
        </p:spPr>
        <p:txBody>
          <a:bodyPr vert="horz" wrap="square" lIns="90836" tIns="45418" rIns="90836" bIns="45418" numCol="1" anchor="b" anchorCtr="0" compatLnSpc="1">
            <a:prstTxWarp prst="textNoShape">
              <a:avLst/>
            </a:prstTxWarp>
          </a:bodyPr>
          <a:lstStyle>
            <a:lvl1pPr algn="r">
              <a:defRPr sz="1200">
                <a:latin typeface="Arial" charset="0"/>
              </a:defRPr>
            </a:lvl1pPr>
          </a:lstStyle>
          <a:p>
            <a:pPr>
              <a:defRPr/>
            </a:pPr>
            <a:fld id="{A6785CA0-9591-47FF-BD8C-A776DE71D214}" type="slidenum">
              <a:rPr lang="tr-TR"/>
              <a:pPr>
                <a:defRPr/>
              </a:pPr>
              <a:t>‹#›</a:t>
            </a:fld>
            <a:endParaRPr lang="tr-TR"/>
          </a:p>
        </p:txBody>
      </p:sp>
    </p:spTree>
    <p:extLst>
      <p:ext uri="{BB962C8B-B14F-4D97-AF65-F5344CB8AC3E}">
        <p14:creationId xmlns:p14="http://schemas.microsoft.com/office/powerpoint/2010/main" val="2477955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0836" tIns="45418" rIns="90836" bIns="45418" numCol="1" anchor="t" anchorCtr="0" compatLnSpc="1">
            <a:prstTxWarp prst="textNoShape">
              <a:avLst/>
            </a:prstTxWarp>
          </a:bodyPr>
          <a:lstStyle>
            <a:lvl1pPr>
              <a:defRPr sz="1200">
                <a:latin typeface="Arial" charset="0"/>
              </a:defRPr>
            </a:lvl1pPr>
          </a:lstStyle>
          <a:p>
            <a:pPr>
              <a:defRPr/>
            </a:pPr>
            <a:endParaRPr lang="tr-TR"/>
          </a:p>
        </p:txBody>
      </p:sp>
      <p:sp>
        <p:nvSpPr>
          <p:cNvPr id="48131" name="Rectangle 3"/>
          <p:cNvSpPr>
            <a:spLocks noGrp="1" noChangeArrowheads="1"/>
          </p:cNvSpPr>
          <p:nvPr>
            <p:ph type="dt" idx="1"/>
          </p:nvPr>
        </p:nvSpPr>
        <p:spPr bwMode="auto">
          <a:xfrm>
            <a:off x="3830638" y="0"/>
            <a:ext cx="2928937" cy="496888"/>
          </a:xfrm>
          <a:prstGeom prst="rect">
            <a:avLst/>
          </a:prstGeom>
          <a:noFill/>
          <a:ln w="9525">
            <a:noFill/>
            <a:miter lim="800000"/>
            <a:headEnd/>
            <a:tailEnd/>
          </a:ln>
          <a:effectLst/>
        </p:spPr>
        <p:txBody>
          <a:bodyPr vert="horz" wrap="square" lIns="90836" tIns="45418" rIns="90836" bIns="45418" numCol="1" anchor="t" anchorCtr="0" compatLnSpc="1">
            <a:prstTxWarp prst="textNoShape">
              <a:avLst/>
            </a:prstTxWarp>
          </a:bodyPr>
          <a:lstStyle>
            <a:lvl1pPr algn="r">
              <a:defRPr sz="1200">
                <a:latin typeface="Arial" charset="0"/>
              </a:defRPr>
            </a:lvl1pPr>
          </a:lstStyle>
          <a:p>
            <a:pPr>
              <a:defRPr/>
            </a:pPr>
            <a:endParaRPr lang="tr-TR"/>
          </a:p>
        </p:txBody>
      </p:sp>
      <p:sp>
        <p:nvSpPr>
          <p:cNvPr id="67588" name="Rectangle 4"/>
          <p:cNvSpPr>
            <a:spLocks noGrp="1" noRot="1" noChangeAspect="1" noChangeArrowheads="1" noTextEdit="1"/>
          </p:cNvSpPr>
          <p:nvPr>
            <p:ph type="sldImg" idx="2"/>
          </p:nvPr>
        </p:nvSpPr>
        <p:spPr bwMode="auto">
          <a:xfrm>
            <a:off x="895350" y="744538"/>
            <a:ext cx="4972050" cy="37306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76275" y="4722813"/>
            <a:ext cx="5410200" cy="4475162"/>
          </a:xfrm>
          <a:prstGeom prst="rect">
            <a:avLst/>
          </a:prstGeom>
          <a:noFill/>
          <a:ln w="9525">
            <a:noFill/>
            <a:miter lim="800000"/>
            <a:headEnd/>
            <a:tailEnd/>
          </a:ln>
          <a:effectLst/>
        </p:spPr>
        <p:txBody>
          <a:bodyPr vert="horz" wrap="square" lIns="90836" tIns="45418" rIns="90836" bIns="45418"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8134" name="Rectangle 6"/>
          <p:cNvSpPr>
            <a:spLocks noGrp="1" noChangeArrowheads="1"/>
          </p:cNvSpPr>
          <p:nvPr>
            <p:ph type="ftr" sz="quarter" idx="4"/>
          </p:nvPr>
        </p:nvSpPr>
        <p:spPr bwMode="auto">
          <a:xfrm>
            <a:off x="0" y="9444038"/>
            <a:ext cx="2930525" cy="496887"/>
          </a:xfrm>
          <a:prstGeom prst="rect">
            <a:avLst/>
          </a:prstGeom>
          <a:noFill/>
          <a:ln w="9525">
            <a:noFill/>
            <a:miter lim="800000"/>
            <a:headEnd/>
            <a:tailEnd/>
          </a:ln>
          <a:effectLst/>
        </p:spPr>
        <p:txBody>
          <a:bodyPr vert="horz" wrap="square" lIns="90836" tIns="45418" rIns="90836" bIns="45418" numCol="1" anchor="b" anchorCtr="0" compatLnSpc="1">
            <a:prstTxWarp prst="textNoShape">
              <a:avLst/>
            </a:prstTxWarp>
          </a:bodyPr>
          <a:lstStyle>
            <a:lvl1pPr>
              <a:defRPr sz="1200">
                <a:latin typeface="Arial" charset="0"/>
              </a:defRPr>
            </a:lvl1pPr>
          </a:lstStyle>
          <a:p>
            <a:pPr>
              <a:defRPr/>
            </a:pPr>
            <a:endParaRPr lang="tr-TR"/>
          </a:p>
        </p:txBody>
      </p:sp>
      <p:sp>
        <p:nvSpPr>
          <p:cNvPr id="48135" name="Rectangle 7"/>
          <p:cNvSpPr>
            <a:spLocks noGrp="1" noChangeArrowheads="1"/>
          </p:cNvSpPr>
          <p:nvPr>
            <p:ph type="sldNum" sz="quarter" idx="5"/>
          </p:nvPr>
        </p:nvSpPr>
        <p:spPr bwMode="auto">
          <a:xfrm>
            <a:off x="3830638" y="9444038"/>
            <a:ext cx="2928937" cy="496887"/>
          </a:xfrm>
          <a:prstGeom prst="rect">
            <a:avLst/>
          </a:prstGeom>
          <a:noFill/>
          <a:ln w="9525">
            <a:noFill/>
            <a:miter lim="800000"/>
            <a:headEnd/>
            <a:tailEnd/>
          </a:ln>
          <a:effectLst/>
        </p:spPr>
        <p:txBody>
          <a:bodyPr vert="horz" wrap="square" lIns="90836" tIns="45418" rIns="90836" bIns="45418" numCol="1" anchor="b" anchorCtr="0" compatLnSpc="1">
            <a:prstTxWarp prst="textNoShape">
              <a:avLst/>
            </a:prstTxWarp>
          </a:bodyPr>
          <a:lstStyle>
            <a:lvl1pPr algn="r">
              <a:defRPr sz="1200">
                <a:latin typeface="Arial" charset="0"/>
              </a:defRPr>
            </a:lvl1pPr>
          </a:lstStyle>
          <a:p>
            <a:pPr>
              <a:defRPr/>
            </a:pPr>
            <a:fld id="{998F092F-4CFC-4902-BB58-07D105564A60}" type="slidenum">
              <a:rPr lang="tr-TR"/>
              <a:pPr>
                <a:defRPr/>
              </a:pPr>
              <a:t>‹#›</a:t>
            </a:fld>
            <a:endParaRPr lang="tr-TR"/>
          </a:p>
        </p:txBody>
      </p:sp>
    </p:spTree>
    <p:extLst>
      <p:ext uri="{BB962C8B-B14F-4D97-AF65-F5344CB8AC3E}">
        <p14:creationId xmlns:p14="http://schemas.microsoft.com/office/powerpoint/2010/main" val="1568587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a:ln/>
        </p:spPr>
      </p:sp>
      <p:sp>
        <p:nvSpPr>
          <p:cNvPr id="68611" name="Not Yer Tutucusu 2"/>
          <p:cNvSpPr>
            <a:spLocks noGrp="1"/>
          </p:cNvSpPr>
          <p:nvPr>
            <p:ph type="body" idx="1"/>
          </p:nvPr>
        </p:nvSpPr>
        <p:spPr>
          <a:noFill/>
          <a:ln/>
        </p:spPr>
        <p:txBody>
          <a:bodyPr/>
          <a:lstStyle/>
          <a:p>
            <a:endParaRPr lang="tr-TR" altLang="tr-TR" smtClean="0">
              <a:latin typeface="Arial" pitchFamily="34" charset="0"/>
            </a:endParaRPr>
          </a:p>
        </p:txBody>
      </p:sp>
      <p:sp>
        <p:nvSpPr>
          <p:cNvPr id="68612" name="Slayt Numarası Yer Tutucusu 3"/>
          <p:cNvSpPr>
            <a:spLocks noGrp="1"/>
          </p:cNvSpPr>
          <p:nvPr>
            <p:ph type="sldNum" sz="quarter" idx="5"/>
          </p:nvPr>
        </p:nvSpPr>
        <p:spPr>
          <a:noFill/>
        </p:spPr>
        <p:txBody>
          <a:bodyPr/>
          <a:lstStyle/>
          <a:p>
            <a:fld id="{F8ED3125-5D6C-4AD3-9956-CD1DDF45A22F}" type="slidenum">
              <a:rPr lang="tr-TR" altLang="tr-TR" smtClean="0">
                <a:solidFill>
                  <a:srgbClr val="000000"/>
                </a:solidFill>
                <a:latin typeface="Arial" pitchFamily="34" charset="0"/>
              </a:rPr>
              <a:pPr/>
              <a:t>1</a:t>
            </a:fld>
            <a:endParaRPr lang="tr-TR" altLang="tr-TR"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C1AA642-7845-4A35-A44E-88C5E5E29BEB}" type="slidenum">
              <a:rPr lang="tr-TR" altLang="tr-TR" smtClean="0">
                <a:latin typeface="Arial" pitchFamily="34" charset="0"/>
              </a:rPr>
              <a:pPr/>
              <a:t>37</a:t>
            </a:fld>
            <a:endParaRPr lang="tr-TR" altLang="tr-TR" smtClean="0">
              <a:latin typeface="Arial" pitchFamily="34" charset="0"/>
            </a:endParaRPr>
          </a:p>
        </p:txBody>
      </p:sp>
      <p:sp>
        <p:nvSpPr>
          <p:cNvPr id="69635" name="Rectangle 2"/>
          <p:cNvSpPr>
            <a:spLocks noGrp="1" noRot="1" noChangeAspect="1" noChangeArrowheads="1" noTextEdit="1"/>
          </p:cNvSpPr>
          <p:nvPr>
            <p:ph type="sldImg"/>
          </p:nvPr>
        </p:nvSpPr>
        <p:spPr>
          <a:xfrm>
            <a:off x="896938" y="746125"/>
            <a:ext cx="4968875" cy="3727450"/>
          </a:xfrm>
          <a:ln/>
        </p:spPr>
      </p:sp>
      <p:sp>
        <p:nvSpPr>
          <p:cNvPr id="69636" name="Rectangle 3"/>
          <p:cNvSpPr>
            <a:spLocks noGrp="1" noChangeArrowheads="1"/>
          </p:cNvSpPr>
          <p:nvPr>
            <p:ph type="body" idx="1"/>
          </p:nvPr>
        </p:nvSpPr>
        <p:spPr>
          <a:xfrm>
            <a:off x="676275" y="4722813"/>
            <a:ext cx="5408613" cy="4473575"/>
          </a:xfrm>
          <a:noFill/>
          <a:ln/>
        </p:spPr>
        <p:txBody>
          <a:bodyPr/>
          <a:lstStyle/>
          <a:p>
            <a:pPr eaLnBrk="1" hangingPunct="1"/>
            <a:endParaRPr lang="tr-TR" alt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5CE8AB-43CA-4ED3-812D-C0C2AF2D4FFD}" type="slidenum">
              <a:rPr lang="tr-TR" altLang="tr-TR" smtClean="0">
                <a:solidFill>
                  <a:srgbClr val="000000"/>
                </a:solidFill>
                <a:latin typeface="Arial" pitchFamily="34" charset="0"/>
              </a:rPr>
              <a:pPr/>
              <a:t>46</a:t>
            </a:fld>
            <a:endParaRPr lang="tr-TR" altLang="tr-TR" smtClean="0">
              <a:solidFill>
                <a:srgbClr val="000000"/>
              </a:solidFill>
              <a:latin typeface="Arial" pitchFamily="34" charset="0"/>
            </a:endParaRPr>
          </a:p>
        </p:txBody>
      </p:sp>
      <p:sp>
        <p:nvSpPr>
          <p:cNvPr id="70659" name="Rectangle 2"/>
          <p:cNvSpPr>
            <a:spLocks noGrp="1" noRot="1" noChangeAspect="1" noChangeArrowheads="1" noTextEdit="1"/>
          </p:cNvSpPr>
          <p:nvPr>
            <p:ph type="sldImg"/>
          </p:nvPr>
        </p:nvSpPr>
        <p:spPr>
          <a:xfrm>
            <a:off x="896938" y="746125"/>
            <a:ext cx="4968875" cy="3727450"/>
          </a:xfrm>
          <a:ln/>
        </p:spPr>
      </p:sp>
      <p:sp>
        <p:nvSpPr>
          <p:cNvPr id="70660" name="Rectangle 3"/>
          <p:cNvSpPr>
            <a:spLocks noGrp="1" noChangeArrowheads="1"/>
          </p:cNvSpPr>
          <p:nvPr>
            <p:ph type="body" idx="1"/>
          </p:nvPr>
        </p:nvSpPr>
        <p:spPr>
          <a:xfrm>
            <a:off x="676275" y="4722813"/>
            <a:ext cx="5408613" cy="4473575"/>
          </a:xfrm>
          <a:noFill/>
          <a:ln/>
        </p:spPr>
        <p:txBody>
          <a:bodyPr/>
          <a:lstStyle/>
          <a:p>
            <a:pPr eaLnBrk="1" hangingPunct="1"/>
            <a:endParaRPr lang="tr-TR" alt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607C5D9-CD45-4C14-A16B-E09DDBF9A749}" type="slidenum">
              <a:rPr lang="tr-TR" altLang="tr-TR" smtClean="0">
                <a:latin typeface="Arial" pitchFamily="34" charset="0"/>
              </a:rPr>
              <a:pPr/>
              <a:t>47</a:t>
            </a:fld>
            <a:endParaRPr lang="tr-TR" altLang="tr-TR" smtClean="0">
              <a:latin typeface="Arial" pitchFamily="34" charset="0"/>
            </a:endParaRPr>
          </a:p>
        </p:txBody>
      </p:sp>
      <p:sp>
        <p:nvSpPr>
          <p:cNvPr id="71683" name="Rectangle 2"/>
          <p:cNvSpPr>
            <a:spLocks noGrp="1" noRot="1" noChangeAspect="1" noChangeArrowheads="1" noTextEdit="1"/>
          </p:cNvSpPr>
          <p:nvPr>
            <p:ph type="sldImg"/>
          </p:nvPr>
        </p:nvSpPr>
        <p:spPr>
          <a:xfrm>
            <a:off x="896938" y="746125"/>
            <a:ext cx="4968875" cy="3727450"/>
          </a:xfrm>
          <a:ln/>
        </p:spPr>
      </p:sp>
      <p:sp>
        <p:nvSpPr>
          <p:cNvPr id="71684" name="Rectangle 3"/>
          <p:cNvSpPr>
            <a:spLocks noGrp="1" noChangeArrowheads="1"/>
          </p:cNvSpPr>
          <p:nvPr>
            <p:ph type="body" idx="1"/>
          </p:nvPr>
        </p:nvSpPr>
        <p:spPr>
          <a:xfrm>
            <a:off x="676275" y="4722813"/>
            <a:ext cx="5408613" cy="4473575"/>
          </a:xfrm>
          <a:noFill/>
          <a:ln/>
        </p:spPr>
        <p:txBody>
          <a:bodyPr/>
          <a:lstStyle/>
          <a:p>
            <a:pPr eaLnBrk="1" hangingPunct="1"/>
            <a:endParaRPr lang="tr-TR" alt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Dik Üçgen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grpSp>
        <p:nvGrpSpPr>
          <p:cNvPr id="5" name="Grup 15"/>
          <p:cNvGrpSpPr>
            <a:grpSpLocks/>
          </p:cNvGrpSpPr>
          <p:nvPr/>
        </p:nvGrpSpPr>
        <p:grpSpPr bwMode="auto">
          <a:xfrm>
            <a:off x="-3175" y="4953000"/>
            <a:ext cx="9147175" cy="1911350"/>
            <a:chOff x="-3765" y="4832896"/>
            <a:chExt cx="9147765" cy="2032192"/>
          </a:xfrm>
        </p:grpSpPr>
        <p:sp>
          <p:nvSpPr>
            <p:cNvPr id="6" name="Serbest Form 1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solidFill>
                  <a:prstClr val="black"/>
                </a:solidFill>
                <a:latin typeface="Lucida Sans Unicode"/>
              </a:endParaRPr>
            </a:p>
          </p:txBody>
        </p:sp>
        <p:sp>
          <p:nvSpPr>
            <p:cNvPr id="7" name="Serbest 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8" name="Serbest Form 18"/>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cxnSp>
          <p:nvCxnSpPr>
            <p:cNvPr id="10" name="Düz Bağlayıcı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Başlık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1" name="Veri Yer Tutucusu 29"/>
          <p:cNvSpPr>
            <a:spLocks noGrp="1"/>
          </p:cNvSpPr>
          <p:nvPr>
            <p:ph type="dt" sz="half" idx="10"/>
          </p:nvPr>
        </p:nvSpPr>
        <p:spPr/>
        <p:txBody>
          <a:bodyPr/>
          <a:lstStyle>
            <a:lvl1pPr fontAlgn="base">
              <a:spcBef>
                <a:spcPct val="0"/>
              </a:spcBef>
              <a:spcAft>
                <a:spcPct val="0"/>
              </a:spcAft>
              <a:defRPr>
                <a:solidFill>
                  <a:srgbClr val="FFFFFF"/>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12" name="Altbilgi Yer Tutucusu 18"/>
          <p:cNvSpPr>
            <a:spLocks noGrp="1"/>
          </p:cNvSpPr>
          <p:nvPr>
            <p:ph type="ftr" sz="quarter" idx="11"/>
          </p:nvPr>
        </p:nvSpPr>
        <p:spPr/>
        <p:txBody>
          <a:bodyPr/>
          <a:lstStyle>
            <a:lvl1pPr fontAlgn="base">
              <a:spcBef>
                <a:spcPct val="0"/>
              </a:spcBef>
              <a:spcAft>
                <a:spcPct val="0"/>
              </a:spcAft>
              <a:defRPr>
                <a:solidFill>
                  <a:srgbClr val="AD0101">
                    <a:tint val="20000"/>
                  </a:srgbClr>
                </a:solidFill>
                <a:latin typeface="Tahoma" pitchFamily="34" charset="0"/>
              </a:defRPr>
            </a:lvl1pPr>
            <a:extLst/>
          </a:lstStyle>
          <a:p>
            <a:pPr>
              <a:defRPr/>
            </a:pPr>
            <a:endParaRPr lang="tr-TR"/>
          </a:p>
        </p:txBody>
      </p:sp>
      <p:sp>
        <p:nvSpPr>
          <p:cNvPr id="13" name="Slayt Numarası Yer Tutucusu 26"/>
          <p:cNvSpPr>
            <a:spLocks noGrp="1"/>
          </p:cNvSpPr>
          <p:nvPr>
            <p:ph type="sldNum" sz="quarter" idx="12"/>
          </p:nvPr>
        </p:nvSpPr>
        <p:spPr/>
        <p:txBody>
          <a:bodyPr/>
          <a:lstStyle>
            <a:lvl1pPr fontAlgn="base">
              <a:spcBef>
                <a:spcPct val="0"/>
              </a:spcBef>
              <a:spcAft>
                <a:spcPct val="0"/>
              </a:spcAft>
              <a:defRPr>
                <a:solidFill>
                  <a:srgbClr val="FFFFFF"/>
                </a:solidFill>
                <a:latin typeface="Tahoma" pitchFamily="34" charset="0"/>
              </a:defRPr>
            </a:lvl1pPr>
            <a:extLst/>
          </a:lstStyle>
          <a:p>
            <a:pPr>
              <a:defRPr/>
            </a:pPr>
            <a:fld id="{BFA509CC-57CD-432F-B2A3-9A8937D2A85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6E57BC9D-6AB8-44C1-A4FA-8D559FB7A61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01831EFA-C128-4864-B69B-7525EC71BDA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Başlık 6"/>
          <p:cNvSpPr>
            <a:spLocks noGrp="1"/>
          </p:cNvSpPr>
          <p:nvPr>
            <p:ph type="title"/>
          </p:nvPr>
        </p:nvSpPr>
        <p:spPr/>
        <p:txBody>
          <a:bodyPr rtlCol="0"/>
          <a:lstStyle>
            <a:extLst/>
          </a:lstStyle>
          <a:p>
            <a:r>
              <a:rPr lang="tr-TR" smtClean="0"/>
              <a:t>Asıl başlık stili için tıklatın</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5" name="Altbilgi Yer Tutucusu 4"/>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684E6068-6B85-4DB9-B865-9C452527A52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Köşeli Çift Ayraç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solidFill>
                <a:prstClr val="white"/>
              </a:solidFill>
            </a:endParaRPr>
          </a:p>
        </p:txBody>
      </p:sp>
      <p:sp>
        <p:nvSpPr>
          <p:cNvPr id="5" name="Köşeli Çift Ayraç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solidFill>
                <a:prstClr val="white"/>
              </a:solidFill>
            </a:endParaRPr>
          </a:p>
        </p:txBody>
      </p:sp>
      <p:sp>
        <p:nvSpPr>
          <p:cNvPr id="2" name="Başlık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Metin Yer Tutucusu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Veri Yer Tutucusu 3"/>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7" name="Altbilgi Yer Tutucusu 4"/>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8" name="Slayt Numarası Yer Tutucusu 5"/>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E2DF3DCB-169D-4B21-A554-109569A2F85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Başlık 7"/>
          <p:cNvSpPr>
            <a:spLocks noGrp="1"/>
          </p:cNvSpPr>
          <p:nvPr>
            <p:ph type="title"/>
          </p:nvPr>
        </p:nvSpPr>
        <p:spPr/>
        <p:txBody>
          <a:bodyPr rtlCol="0"/>
          <a:lstStyle>
            <a:extLst/>
          </a:lstStyle>
          <a:p>
            <a:r>
              <a:rPr lang="tr-TR" smtClean="0"/>
              <a:t>Asıl başlık stili için tıklatın</a:t>
            </a:r>
            <a:endParaRPr lang="en-US"/>
          </a:p>
        </p:txBody>
      </p:sp>
      <p:sp>
        <p:nvSpPr>
          <p:cNvPr id="5" name="Veri Yer Tutucusu 4"/>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E0CCDD52-F0CA-4FBF-95B9-0894B9E6BE8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8" name="Altbilgi Yer Tutucusu 7"/>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9" name="Slayt Numarası Yer Tutucusu 8"/>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D8D42851-E7D7-4BFD-9DE9-78FFDF5FA7E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rtlCol="0"/>
          <a:lstStyle>
            <a:extLst/>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4" name="Altbilgi Yer Tutucusu 3"/>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5" name="Slayt Numarası Yer Tutucusu 4"/>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BA628D38-4CCA-4477-8C4B-6E62F1B999B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3" name="Altbilgi Yer Tutucusu 2"/>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4" name="Slayt Numarası Yer Tutucusu 3"/>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DCE05FA4-3FED-4B6F-8AC8-084E814D910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6" name="Altbilgi Yer Tutucusu 5"/>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A0AF6466-EB4B-4908-AA2A-62E6452EB92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Serbest 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solidFill>
                <a:prstClr val="black"/>
              </a:solidFill>
              <a:latin typeface="Lucida Sans Unicode"/>
            </a:endParaRPr>
          </a:p>
        </p:txBody>
      </p:sp>
      <p:sp>
        <p:nvSpPr>
          <p:cNvPr id="6" name="Serbest 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7" name="Dik Üçgen 1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cxnSp>
        <p:nvCxnSpPr>
          <p:cNvPr id="8" name="Düz Bağlayıcı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Köşeli Çift Ayraç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solidFill>
                <a:prstClr val="white"/>
              </a:solidFill>
            </a:endParaRPr>
          </a:p>
        </p:txBody>
      </p:sp>
      <p:sp>
        <p:nvSpPr>
          <p:cNvPr id="10" name="Köşeli Çift Ayraç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a:solidFill>
                <a:prstClr val="white"/>
              </a:solidFill>
            </a:endParaRPr>
          </a:p>
        </p:txBody>
      </p:sp>
      <p:sp>
        <p:nvSpPr>
          <p:cNvPr id="4" name="Metin Yer Tutucusu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1" name="Veri Yer Tutucusu 4"/>
          <p:cNvSpPr>
            <a:spLocks noGrp="1"/>
          </p:cNvSpPr>
          <p:nvPr>
            <p:ph type="dt" sz="half" idx="10"/>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FE3A817C-52BE-4F0E-9B69-E44E20F488BB}" type="datetimeFigureOut">
              <a:rPr lang="tr-TR"/>
              <a:pPr>
                <a:defRPr/>
              </a:pPr>
              <a:t>05.05.2015</a:t>
            </a:fld>
            <a:endParaRPr lang="tr-TR"/>
          </a:p>
        </p:txBody>
      </p:sp>
      <p:sp>
        <p:nvSpPr>
          <p:cNvPr id="12" name="Altbilgi Yer Tutucusu 5"/>
          <p:cNvSpPr>
            <a:spLocks noGrp="1"/>
          </p:cNvSpPr>
          <p:nvPr>
            <p:ph type="ftr" sz="quarter" idx="11"/>
          </p:nvPr>
        </p:nvSpPr>
        <p:spPr/>
        <p:txBody>
          <a:bodyPr/>
          <a:lstStyle>
            <a:lvl1pPr fontAlgn="base">
              <a:spcBef>
                <a:spcPct val="0"/>
              </a:spcBef>
              <a:spcAft>
                <a:spcPct val="0"/>
              </a:spcAft>
              <a:defRPr>
                <a:solidFill>
                  <a:prstClr val="black"/>
                </a:solidFill>
                <a:latin typeface="Tahoma" pitchFamily="34" charset="0"/>
              </a:defRPr>
            </a:lvl1pPr>
            <a:extLst/>
          </a:lstStyle>
          <a:p>
            <a:pPr>
              <a:defRPr/>
            </a:pPr>
            <a:endParaRPr lang="tr-TR"/>
          </a:p>
        </p:txBody>
      </p:sp>
      <p:sp>
        <p:nvSpPr>
          <p:cNvPr id="13" name="Slayt Numarası Yer Tutucusu 6"/>
          <p:cNvSpPr>
            <a:spLocks noGrp="1"/>
          </p:cNvSpPr>
          <p:nvPr>
            <p:ph type="sldNum" sz="quarter" idx="12"/>
          </p:nvPr>
        </p:nvSpPr>
        <p:spPr/>
        <p:txBody>
          <a:bodyPr/>
          <a:lstStyle>
            <a:lvl1pPr fontAlgn="base">
              <a:spcBef>
                <a:spcPct val="0"/>
              </a:spcBef>
              <a:spcAft>
                <a:spcPct val="0"/>
              </a:spcAft>
              <a:defRPr>
                <a:solidFill>
                  <a:prstClr val="black"/>
                </a:solidFill>
                <a:latin typeface="Tahoma" pitchFamily="34" charset="0"/>
              </a:defRPr>
            </a:lvl1pPr>
            <a:extLst/>
          </a:lstStyle>
          <a:p>
            <a:pPr>
              <a:defRPr/>
            </a:pPr>
            <a:fld id="{4CAED87C-6A9E-4A4A-8C2C-73AFFBF96B1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a:solidFill>
                <a:prstClr val="black"/>
              </a:solidFill>
              <a:latin typeface="Lucida Sans Unicode"/>
            </a:endParaRPr>
          </a:p>
        </p:txBody>
      </p:sp>
      <p:sp>
        <p:nvSpPr>
          <p:cNvPr id="2051" name="Serbest 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tr-TR"/>
          </a:p>
        </p:txBody>
      </p:sp>
      <p:sp>
        <p:nvSpPr>
          <p:cNvPr id="14" name="Dik Üçgen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a:solidFill>
                <a:prstClr val="white"/>
              </a:solidFill>
            </a:endParaRPr>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2057" name="Metin Yer Tutucusu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 name="Veri Yer Tutucusu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tint val="75000"/>
                  </a:prstClr>
                </a:solidFill>
                <a:latin typeface="Lucida Sans Unicode"/>
              </a:defRPr>
            </a:lvl1pPr>
            <a:extLst/>
          </a:lstStyle>
          <a:p>
            <a:pPr>
              <a:defRPr/>
            </a:pPr>
            <a:fld id="{4B1B9EC1-9FB9-4A31-95FB-FD3FE7296839}" type="datetimeFigureOut">
              <a:rPr lang="tr-TR"/>
              <a:pPr>
                <a:defRPr/>
              </a:pPr>
              <a:t>05.05.2015</a:t>
            </a:fld>
            <a:endParaRPr lang="tr-TR"/>
          </a:p>
        </p:txBody>
      </p:sp>
      <p:sp>
        <p:nvSpPr>
          <p:cNvPr id="22" name="Altbilgi Yer Tutucusu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tint val="75000"/>
                  </a:prstClr>
                </a:solidFill>
                <a:latin typeface="Lucida Sans Unicode"/>
              </a:defRPr>
            </a:lvl1pPr>
            <a:extLst/>
          </a:lstStyle>
          <a:p>
            <a:pPr>
              <a:defRPr/>
            </a:pPr>
            <a:endParaRPr lang="tr-TR"/>
          </a:p>
        </p:txBody>
      </p:sp>
      <p:sp>
        <p:nvSpPr>
          <p:cNvPr id="18" name="Slayt Numarası Yer Tutucusu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tint val="75000"/>
                  </a:prstClr>
                </a:solidFill>
                <a:latin typeface="Lucida Sans Unicode"/>
              </a:defRPr>
            </a:lvl1pPr>
            <a:extLst/>
          </a:lstStyle>
          <a:p>
            <a:pPr>
              <a:defRPr/>
            </a:pPr>
            <a:fld id="{DE131AB5-E1F3-4708-B923-FE849AD55CD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dmo.gov.tr/ESatis/index.aspx"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2015%20MAYIS%20E&#286;&#304;T&#304;M/TOFED-2015%20OTOB&#220;S%20&#220;CRETLER&#304;.pdf" TargetMode="External"/><Relationship Id="rId2" Type="http://schemas.openxmlformats.org/officeDocument/2006/relationships/hyperlink" Target="2015%20MAYIS%20E&#286;&#304;T&#304;M/2015%20YILI%20H%20CETVEL&#304;-E&#286;&#304;T&#304;M.xl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2015-2017%20Birimlerin%20Dolduracaklar&#305;%20Formlar.x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gdurmaz@yildiz.edu.t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55000"/>
                <a:satMod val="300000"/>
              </a:schemeClr>
            </a:gs>
            <a:gs pos="40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21506" name="Metin kutusu 1"/>
          <p:cNvSpPr txBox="1">
            <a:spLocks noChangeArrowheads="1"/>
          </p:cNvSpPr>
          <p:nvPr/>
        </p:nvSpPr>
        <p:spPr bwMode="auto">
          <a:xfrm>
            <a:off x="539750" y="2060575"/>
            <a:ext cx="8316913" cy="1615827"/>
          </a:xfrm>
          <a:prstGeom prst="rect">
            <a:avLst/>
          </a:prstGeom>
          <a:noFill/>
          <a:ln w="9525">
            <a:noFill/>
            <a:miter lim="800000"/>
            <a:headEnd/>
            <a:tailEnd/>
          </a:ln>
        </p:spPr>
        <p:txBody>
          <a:bodyPr>
            <a:spAutoFit/>
          </a:bodyPr>
          <a:lstStyle/>
          <a:p>
            <a:pPr algn="ctr"/>
            <a:r>
              <a:rPr lang="tr-TR" altLang="tr-TR" sz="3600" b="1" dirty="0" smtClean="0">
                <a:solidFill>
                  <a:srgbClr val="333399"/>
                </a:solidFill>
                <a:latin typeface="Times New Roman" pitchFamily="18" charset="0"/>
                <a:cs typeface="Times New Roman" pitchFamily="18" charset="0"/>
              </a:rPr>
              <a:t>YILDIZ TEKNİK </a:t>
            </a:r>
          </a:p>
          <a:p>
            <a:pPr algn="ctr"/>
            <a:r>
              <a:rPr lang="tr-TR" altLang="tr-TR" sz="3600" b="1" dirty="0" smtClean="0">
                <a:solidFill>
                  <a:srgbClr val="333399"/>
                </a:solidFill>
                <a:latin typeface="Times New Roman" pitchFamily="18" charset="0"/>
                <a:cs typeface="Times New Roman" pitchFamily="18" charset="0"/>
              </a:rPr>
              <a:t>ÜNİVERSİTESİ</a:t>
            </a:r>
            <a:r>
              <a:rPr lang="tr-TR" altLang="tr-TR" sz="3600" b="1" dirty="0">
                <a:solidFill>
                  <a:srgbClr val="333399"/>
                </a:solidFill>
                <a:latin typeface="Times New Roman" pitchFamily="18" charset="0"/>
                <a:cs typeface="Times New Roman" pitchFamily="18" charset="0"/>
              </a:rPr>
              <a:t/>
            </a:r>
            <a:br>
              <a:rPr lang="tr-TR" altLang="tr-TR" sz="3600" b="1" dirty="0">
                <a:solidFill>
                  <a:srgbClr val="333399"/>
                </a:solidFill>
                <a:latin typeface="Times New Roman" pitchFamily="18" charset="0"/>
                <a:cs typeface="Times New Roman" pitchFamily="18" charset="0"/>
              </a:rPr>
            </a:br>
            <a:r>
              <a:rPr lang="tr-TR" altLang="tr-TR" sz="2700" b="1" dirty="0">
                <a:solidFill>
                  <a:srgbClr val="333399"/>
                </a:solidFill>
                <a:latin typeface="Times New Roman" pitchFamily="18" charset="0"/>
                <a:cs typeface="Times New Roman" pitchFamily="18" charset="0"/>
              </a:rPr>
              <a:t>STRATEJİ GELİŞTİRME DAİRE BAŞKANLIĞI</a:t>
            </a:r>
            <a:endParaRPr lang="tr-TR" altLang="tr-TR" sz="2700" b="1" i="1" dirty="0">
              <a:solidFill>
                <a:srgbClr val="333399"/>
              </a:solidFill>
              <a:latin typeface="Times New Roman" pitchFamily="18" charset="0"/>
              <a:cs typeface="Times New Roman" pitchFamily="18" charset="0"/>
            </a:endParaRPr>
          </a:p>
        </p:txBody>
      </p:sp>
      <p:sp>
        <p:nvSpPr>
          <p:cNvPr id="3" name="Dikdörtgen 2"/>
          <p:cNvSpPr/>
          <p:nvPr/>
        </p:nvSpPr>
        <p:spPr>
          <a:xfrm>
            <a:off x="827088" y="4164013"/>
            <a:ext cx="7416800" cy="2477601"/>
          </a:xfrm>
          <a:prstGeom prst="rect">
            <a:avLst/>
          </a:prstGeom>
        </p:spPr>
        <p:txBody>
          <a:bodyPr>
            <a:spAutoFit/>
          </a:bodyPr>
          <a:lstStyle/>
          <a:p>
            <a:pPr algn="ctr">
              <a:defRPr/>
            </a:pPr>
            <a:r>
              <a:rPr lang="tr-TR" sz="2700" b="1" dirty="0"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2016-2018 </a:t>
            </a:r>
            <a:r>
              <a:rPr lang="tr-TR" sz="27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DÖNEMİ BÜTÇE HAZIRLIK SÜRECİ </a:t>
            </a:r>
            <a:endParaRPr lang="tr-TR" sz="2700" b="1" dirty="0"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defRPr/>
            </a:pPr>
            <a:endParaRPr lang="tr-TR" sz="2700" b="1" dirty="0" smtClean="0">
              <a:solidFill>
                <a:srgbClr val="333399"/>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a:p>
            <a:pPr algn="ctr">
              <a:defRPr/>
            </a:pPr>
            <a:r>
              <a:rPr lang="tr-TR" sz="2700" b="1" dirty="0" smtClean="0">
                <a:solidFill>
                  <a:srgbClr val="333399"/>
                </a:solidFill>
                <a:effectLst>
                  <a:outerShdw blurRad="31750" dist="25400" dir="5400000" algn="tl" rotWithShape="0">
                    <a:srgbClr val="000000">
                      <a:alpha val="25000"/>
                    </a:srgbClr>
                  </a:outerShdw>
                </a:effectLst>
                <a:latin typeface="Comic Sans MS" pitchFamily="66" charset="0"/>
                <a:cs typeface="Times New Roman" panose="02020603050405020304" pitchFamily="18" charset="0"/>
              </a:rPr>
              <a:t>Gökçe Z. DURMAZ KAYA</a:t>
            </a:r>
          </a:p>
          <a:p>
            <a:pPr algn="ctr">
              <a:defRPr/>
            </a:pPr>
            <a:r>
              <a:rPr lang="tr-TR" sz="2700" b="1" dirty="0" smtClean="0">
                <a:solidFill>
                  <a:srgbClr val="333399"/>
                </a:solidFill>
                <a:effectLst>
                  <a:outerShdw blurRad="31750" dist="25400" dir="5400000" algn="tl" rotWithShape="0">
                    <a:srgbClr val="000000">
                      <a:alpha val="25000"/>
                    </a:srgbClr>
                  </a:outerShdw>
                </a:effectLst>
                <a:latin typeface="Comic Sans MS" pitchFamily="66" charset="0"/>
                <a:cs typeface="Times New Roman" panose="02020603050405020304" pitchFamily="18" charset="0"/>
              </a:rPr>
              <a:t>Mali Hizmetler Uzmanı</a:t>
            </a:r>
          </a:p>
          <a:p>
            <a:pPr algn="ctr">
              <a:defRPr/>
            </a:pPr>
            <a:r>
              <a:rPr lang="tr-TR" sz="2000" b="1" dirty="0" smtClean="0">
                <a:solidFill>
                  <a:srgbClr val="FF0000"/>
                </a:solidFill>
                <a:latin typeface="Comic Sans MS" pitchFamily="66" charset="0"/>
              </a:rPr>
              <a:t>MAYIS 2015</a:t>
            </a:r>
            <a:endParaRPr lang="tr-TR" sz="20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kdörtgen 1"/>
          <p:cNvSpPr>
            <a:spLocks noChangeArrowheads="1"/>
          </p:cNvSpPr>
          <p:nvPr/>
        </p:nvSpPr>
        <p:spPr bwMode="auto">
          <a:xfrm>
            <a:off x="827088" y="404813"/>
            <a:ext cx="8066087" cy="4923399"/>
          </a:xfrm>
          <a:prstGeom prst="rect">
            <a:avLst/>
          </a:prstGeom>
          <a:noFill/>
          <a:ln w="9525">
            <a:noFill/>
            <a:miter lim="800000"/>
            <a:headEnd/>
            <a:tailEnd/>
          </a:ln>
        </p:spPr>
        <p:txBody>
          <a:bodyPr>
            <a:spAutoFit/>
          </a:bodyPr>
          <a:lstStyle/>
          <a:p>
            <a:pPr>
              <a:lnSpc>
                <a:spcPct val="115000"/>
              </a:lnSpc>
              <a:spcAft>
                <a:spcPts val="1000"/>
              </a:spcAft>
            </a:pPr>
            <a:r>
              <a:rPr lang="tr-TR" altLang="tr-TR" sz="4400" b="1" dirty="0">
                <a:solidFill>
                  <a:srgbClr val="FF3399"/>
                </a:solidFill>
                <a:latin typeface="Comic Sans MS" pitchFamily="66" charset="0"/>
                <a:ea typeface="Calibri" pitchFamily="34" charset="0"/>
                <a:cs typeface="Times New Roman" pitchFamily="18" charset="0"/>
              </a:rPr>
              <a:t>ANALİTİK BÜTÇE SINIFLANDIRMASININ YAPISI</a:t>
            </a:r>
          </a:p>
          <a:p>
            <a:pPr>
              <a:lnSpc>
                <a:spcPct val="115000"/>
              </a:lnSpc>
              <a:spcAft>
                <a:spcPts val="1000"/>
              </a:spcAft>
            </a:pPr>
            <a:r>
              <a:rPr lang="tr-TR" altLang="tr-TR" sz="2800" b="1" dirty="0">
                <a:solidFill>
                  <a:srgbClr val="FF0000"/>
                </a:solidFill>
                <a:latin typeface="Times New Roman" pitchFamily="18" charset="0"/>
                <a:ea typeface="Calibri" pitchFamily="34" charset="0"/>
                <a:cs typeface="Times New Roman" pitchFamily="18" charset="0"/>
              </a:rPr>
              <a:t>	</a:t>
            </a:r>
            <a:r>
              <a:rPr lang="tr-TR" altLang="tr-TR" sz="2800" b="1" dirty="0" smtClean="0">
                <a:solidFill>
                  <a:srgbClr val="333399"/>
                </a:solidFill>
                <a:latin typeface="Comic Sans MS" pitchFamily="66" charset="0"/>
                <a:ea typeface="Calibri" pitchFamily="34" charset="0"/>
                <a:cs typeface="Times New Roman" pitchFamily="18" charset="0"/>
              </a:rPr>
              <a:t>1. </a:t>
            </a:r>
            <a:r>
              <a:rPr lang="tr-TR" altLang="tr-TR" sz="2800" b="1" dirty="0">
                <a:solidFill>
                  <a:srgbClr val="333399"/>
                </a:solidFill>
                <a:latin typeface="Comic Sans MS" pitchFamily="66" charset="0"/>
                <a:ea typeface="Calibri" pitchFamily="34" charset="0"/>
                <a:cs typeface="Times New Roman" pitchFamily="18" charset="0"/>
              </a:rPr>
              <a:t>KURUMSAL KODLAMA</a:t>
            </a:r>
          </a:p>
          <a:p>
            <a:pPr>
              <a:lnSpc>
                <a:spcPct val="115000"/>
              </a:lnSpc>
              <a:spcAft>
                <a:spcPts val="1000"/>
              </a:spcAft>
            </a:pPr>
            <a:r>
              <a:rPr lang="tr-TR" altLang="tr-TR" sz="2800" b="1" dirty="0">
                <a:solidFill>
                  <a:srgbClr val="333399"/>
                </a:solidFill>
                <a:latin typeface="Comic Sans MS" pitchFamily="66" charset="0"/>
                <a:ea typeface="Calibri" pitchFamily="34" charset="0"/>
                <a:cs typeface="Times New Roman" pitchFamily="18" charset="0"/>
              </a:rPr>
              <a:t>	</a:t>
            </a:r>
            <a:r>
              <a:rPr lang="tr-TR" altLang="tr-TR" sz="2800" b="1" dirty="0" smtClean="0">
                <a:solidFill>
                  <a:srgbClr val="333399"/>
                </a:solidFill>
                <a:latin typeface="Comic Sans MS" pitchFamily="66" charset="0"/>
                <a:ea typeface="Calibri" pitchFamily="34" charset="0"/>
                <a:cs typeface="Times New Roman" pitchFamily="18" charset="0"/>
              </a:rPr>
              <a:t>2. FONKSİYONEL </a:t>
            </a:r>
            <a:r>
              <a:rPr lang="tr-TR" altLang="tr-TR" sz="2800" b="1" dirty="0">
                <a:solidFill>
                  <a:srgbClr val="333399"/>
                </a:solidFill>
                <a:latin typeface="Comic Sans MS" pitchFamily="66" charset="0"/>
                <a:ea typeface="Calibri" pitchFamily="34" charset="0"/>
                <a:cs typeface="Times New Roman" pitchFamily="18" charset="0"/>
              </a:rPr>
              <a:t>KODLAMA</a:t>
            </a:r>
          </a:p>
          <a:p>
            <a:pPr>
              <a:lnSpc>
                <a:spcPct val="115000"/>
              </a:lnSpc>
              <a:spcAft>
                <a:spcPts val="1000"/>
              </a:spcAft>
            </a:pPr>
            <a:r>
              <a:rPr lang="tr-TR" altLang="tr-TR" sz="2800" b="1" dirty="0">
                <a:solidFill>
                  <a:srgbClr val="333399"/>
                </a:solidFill>
                <a:latin typeface="Comic Sans MS" pitchFamily="66" charset="0"/>
                <a:ea typeface="Calibri" pitchFamily="34" charset="0"/>
                <a:cs typeface="Times New Roman" pitchFamily="18" charset="0"/>
              </a:rPr>
              <a:t>	</a:t>
            </a:r>
            <a:r>
              <a:rPr lang="tr-TR" altLang="tr-TR" sz="2800" b="1" dirty="0" smtClean="0">
                <a:solidFill>
                  <a:srgbClr val="333399"/>
                </a:solidFill>
                <a:latin typeface="Comic Sans MS" pitchFamily="66" charset="0"/>
                <a:ea typeface="Calibri" pitchFamily="34" charset="0"/>
                <a:cs typeface="Times New Roman" pitchFamily="18" charset="0"/>
              </a:rPr>
              <a:t>3. </a:t>
            </a:r>
            <a:r>
              <a:rPr lang="tr-TR" altLang="tr-TR" sz="2800" b="1" dirty="0">
                <a:solidFill>
                  <a:srgbClr val="333399"/>
                </a:solidFill>
                <a:latin typeface="Comic Sans MS" pitchFamily="66" charset="0"/>
                <a:ea typeface="Calibri" pitchFamily="34" charset="0"/>
                <a:cs typeface="Times New Roman" pitchFamily="18" charset="0"/>
              </a:rPr>
              <a:t>FİNANSMAN TİPİ KODLAMA</a:t>
            </a:r>
          </a:p>
          <a:p>
            <a:pPr>
              <a:lnSpc>
                <a:spcPct val="115000"/>
              </a:lnSpc>
              <a:spcAft>
                <a:spcPts val="1000"/>
              </a:spcAft>
            </a:pPr>
            <a:r>
              <a:rPr lang="tr-TR" altLang="tr-TR" sz="2800" b="1" dirty="0">
                <a:solidFill>
                  <a:srgbClr val="333399"/>
                </a:solidFill>
                <a:latin typeface="Comic Sans MS" pitchFamily="66" charset="0"/>
                <a:ea typeface="Calibri" pitchFamily="34" charset="0"/>
                <a:cs typeface="Times New Roman" pitchFamily="18" charset="0"/>
              </a:rPr>
              <a:t>	</a:t>
            </a:r>
            <a:r>
              <a:rPr lang="tr-TR" altLang="tr-TR" sz="2800" b="1" dirty="0" smtClean="0">
                <a:solidFill>
                  <a:srgbClr val="333399"/>
                </a:solidFill>
                <a:latin typeface="Comic Sans MS" pitchFamily="66" charset="0"/>
                <a:ea typeface="Calibri" pitchFamily="34" charset="0"/>
                <a:cs typeface="Times New Roman" pitchFamily="18" charset="0"/>
              </a:rPr>
              <a:t>4. EKONOMİK KODLAMA</a:t>
            </a:r>
            <a:endParaRPr lang="tr-TR" altLang="tr-TR" sz="2800" b="1" dirty="0">
              <a:solidFill>
                <a:srgbClr val="333399"/>
              </a:solidFill>
              <a:latin typeface="Comic Sans MS" pitchFamily="66"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kdörtgen 1"/>
          <p:cNvSpPr>
            <a:spLocks noChangeArrowheads="1"/>
          </p:cNvSpPr>
          <p:nvPr/>
        </p:nvSpPr>
        <p:spPr bwMode="auto">
          <a:xfrm>
            <a:off x="539750" y="-52388"/>
            <a:ext cx="10153650" cy="620106"/>
          </a:xfrm>
          <a:prstGeom prst="rect">
            <a:avLst/>
          </a:prstGeom>
          <a:noFill/>
          <a:ln w="9525">
            <a:noFill/>
            <a:miter lim="800000"/>
            <a:headEnd/>
            <a:tailEnd/>
          </a:ln>
        </p:spPr>
        <p:txBody>
          <a:bodyPr>
            <a:spAutoFit/>
          </a:bodyPr>
          <a:lstStyle/>
          <a:p>
            <a:pPr>
              <a:lnSpc>
                <a:spcPct val="115000"/>
              </a:lnSpc>
              <a:spcAft>
                <a:spcPts val="1000"/>
              </a:spcAft>
              <a:tabLst>
                <a:tab pos="4410075" algn="l"/>
              </a:tabLst>
            </a:pPr>
            <a:r>
              <a:rPr lang="tr-TR" altLang="tr-TR" sz="3200" b="1" dirty="0">
                <a:solidFill>
                  <a:srgbClr val="FF3399"/>
                </a:solidFill>
                <a:latin typeface="Comic Sans MS" pitchFamily="66" charset="0"/>
                <a:ea typeface="Calibri" pitchFamily="34" charset="0"/>
                <a:cs typeface="Times New Roman" pitchFamily="18" charset="0"/>
              </a:rPr>
              <a:t>BÜTÇE KODLARININ GENEL GÖRÜNÜMÜ</a:t>
            </a:r>
            <a:endParaRPr lang="tr-TR" altLang="tr-TR" sz="3200" dirty="0">
              <a:solidFill>
                <a:srgbClr val="FF3399"/>
              </a:solidFill>
              <a:latin typeface="Comic Sans MS" pitchFamily="66" charset="0"/>
              <a:ea typeface="Calibri" pitchFamily="34" charset="0"/>
              <a:cs typeface="Times New Roman" pitchFamily="18" charset="0"/>
            </a:endParaRPr>
          </a:p>
        </p:txBody>
      </p:sp>
      <p:graphicFrame>
        <p:nvGraphicFramePr>
          <p:cNvPr id="4" name="Tablo 3"/>
          <p:cNvGraphicFramePr>
            <a:graphicFrameLocks noGrp="1"/>
          </p:cNvGraphicFramePr>
          <p:nvPr/>
        </p:nvGraphicFramePr>
        <p:xfrm>
          <a:off x="1144588" y="1052513"/>
          <a:ext cx="6984998" cy="1296987"/>
        </p:xfrm>
        <a:graphic>
          <a:graphicData uri="http://schemas.openxmlformats.org/drawingml/2006/table">
            <a:tbl>
              <a:tblPr firstRow="1" firstCol="1" bandRow="1"/>
              <a:tblGrid>
                <a:gridCol w="502056"/>
                <a:gridCol w="502761"/>
                <a:gridCol w="502761"/>
                <a:gridCol w="570550"/>
                <a:gridCol w="637633"/>
                <a:gridCol w="475223"/>
                <a:gridCol w="592439"/>
                <a:gridCol w="597382"/>
                <a:gridCol w="700477"/>
                <a:gridCol w="500643"/>
                <a:gridCol w="402492"/>
                <a:gridCol w="499938"/>
                <a:gridCol w="500643"/>
              </a:tblGrid>
              <a:tr h="427472">
                <a:tc gridSpan="4">
                  <a:txBody>
                    <a:bodyPr/>
                    <a:lstStyle/>
                    <a:p>
                      <a:pPr>
                        <a:lnSpc>
                          <a:spcPct val="115000"/>
                        </a:lnSpc>
                        <a:spcAft>
                          <a:spcPts val="0"/>
                        </a:spcAft>
                      </a:pPr>
                      <a:r>
                        <a:rPr lang="tr-TR" sz="2000" b="1" dirty="0">
                          <a:ln>
                            <a:noFill/>
                          </a:ln>
                          <a:solidFill>
                            <a:srgbClr val="FFC000"/>
                          </a:solidFill>
                          <a:effectLst/>
                          <a:latin typeface="Times New Roman" pitchFamily="18" charset="0"/>
                          <a:ea typeface="Calibri"/>
                          <a:cs typeface="Times New Roman" pitchFamily="18" charset="0"/>
                        </a:rPr>
                        <a:t>KURUMSAL</a:t>
                      </a:r>
                      <a:endParaRPr lang="tr-TR" sz="1100" dirty="0">
                        <a:solidFill>
                          <a:srgbClr val="FFC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pPr>
                      <a:r>
                        <a:rPr lang="tr-TR" sz="2000" b="1" dirty="0">
                          <a:ln>
                            <a:noFill/>
                          </a:ln>
                          <a:solidFill>
                            <a:srgbClr val="FFC000"/>
                          </a:solidFill>
                          <a:effectLst/>
                          <a:latin typeface="Times New Roman" pitchFamily="18" charset="0"/>
                          <a:ea typeface="Calibri"/>
                          <a:cs typeface="Times New Roman" pitchFamily="18" charset="0"/>
                        </a:rPr>
                        <a:t>FONKSİYONEL</a:t>
                      </a:r>
                      <a:endParaRPr lang="tr-TR" sz="1100" dirty="0">
                        <a:solidFill>
                          <a:srgbClr val="FFC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15000"/>
                        </a:lnSpc>
                        <a:spcAft>
                          <a:spcPts val="0"/>
                        </a:spcAft>
                      </a:pPr>
                      <a:r>
                        <a:rPr lang="tr-TR" sz="2000" b="1">
                          <a:ln>
                            <a:noFill/>
                          </a:ln>
                          <a:solidFill>
                            <a:srgbClr val="FFC000"/>
                          </a:solidFill>
                          <a:effectLst/>
                          <a:latin typeface="Times New Roman" pitchFamily="18" charset="0"/>
                          <a:ea typeface="Calibri"/>
                          <a:cs typeface="Times New Roman" pitchFamily="18" charset="0"/>
                        </a:rPr>
                        <a:t>FİN.</a:t>
                      </a:r>
                      <a:endParaRPr lang="tr-TR" sz="1100">
                        <a:solidFill>
                          <a:srgbClr val="FFC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2000" b="1" dirty="0">
                          <a:ln>
                            <a:noFill/>
                          </a:ln>
                          <a:solidFill>
                            <a:srgbClr val="FFC000"/>
                          </a:solidFill>
                          <a:effectLst/>
                          <a:latin typeface="Times New Roman" pitchFamily="18" charset="0"/>
                          <a:ea typeface="Calibri"/>
                          <a:cs typeface="Times New Roman" pitchFamily="18" charset="0"/>
                        </a:rPr>
                        <a:t>EKONOMİK</a:t>
                      </a:r>
                      <a:endParaRPr lang="tr-TR" sz="1100" dirty="0">
                        <a:solidFill>
                          <a:srgbClr val="FFC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427472">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III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IV</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III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IV</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III</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chemeClr val="tx1"/>
                          </a:solidFill>
                          <a:effectLst/>
                          <a:latin typeface="Times New Roman" pitchFamily="18" charset="0"/>
                          <a:ea typeface="Calibri"/>
                          <a:cs typeface="Times New Roman" pitchFamily="18" charset="0"/>
                        </a:rPr>
                        <a:t>IV</a:t>
                      </a:r>
                      <a:endParaRPr lang="tr-TR" sz="1100" dirty="0">
                        <a:solidFill>
                          <a:schemeClr val="tx1"/>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043">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000" b="1" dirty="0">
                          <a:ln>
                            <a:noFill/>
                          </a:ln>
                          <a:solidFill>
                            <a:srgbClr val="FF0000"/>
                          </a:solidFill>
                          <a:effectLst/>
                          <a:latin typeface="Times New Roman" pitchFamily="18" charset="0"/>
                          <a:ea typeface="Calibri"/>
                          <a:cs typeface="Times New Roman" pitchFamily="18" charset="0"/>
                        </a:rPr>
                        <a:t>00</a:t>
                      </a:r>
                      <a:endParaRPr lang="tr-TR" sz="1100" dirty="0">
                        <a:solidFill>
                          <a:srgbClr val="FF0000"/>
                        </a:solidFill>
                        <a:effectLst/>
                        <a:latin typeface="Times New Roman" pitchFamily="18" charset="0"/>
                        <a:ea typeface="Calibri"/>
                        <a:cs typeface="Times New Roman"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Group 167"/>
          <p:cNvGraphicFramePr>
            <a:graphicFrameLocks noGrp="1"/>
          </p:cNvGraphicFramePr>
          <p:nvPr/>
        </p:nvGraphicFramePr>
        <p:xfrm>
          <a:off x="1143000" y="2571750"/>
          <a:ext cx="6929436" cy="1492251"/>
        </p:xfrm>
        <a:graphic>
          <a:graphicData uri="http://schemas.openxmlformats.org/drawingml/2006/table">
            <a:tbl>
              <a:tblPr/>
              <a:tblGrid>
                <a:gridCol w="537240"/>
                <a:gridCol w="542065"/>
                <a:gridCol w="540457"/>
                <a:gridCol w="540457"/>
                <a:gridCol w="614449"/>
                <a:gridCol w="432688"/>
                <a:gridCol w="527589"/>
                <a:gridCol w="614449"/>
                <a:gridCol w="686831"/>
                <a:gridCol w="508288"/>
                <a:gridCol w="381216"/>
                <a:gridCol w="466467"/>
                <a:gridCol w="537240"/>
              </a:tblGrid>
              <a:tr h="547688">
                <a:tc grid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KURUMSAL </a:t>
                      </a:r>
                      <a:endParaRPr kumimoji="0" lang="en-US" sz="2400" b="0" i="0" u="none" strike="noStrike" cap="none" normalizeH="0" baseline="0" dirty="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FONKSİYONEL</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CCFF"/>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FİN.</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grid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EKONOMİK </a:t>
                      </a:r>
                      <a:endParaRPr kumimoji="0" lang="en-US" sz="2400" b="0" i="0" u="none" strike="noStrike" cap="none" normalizeH="0" baseline="0" dirty="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4143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I</a:t>
                      </a:r>
                      <a:endParaRPr kumimoji="0" lang="en-US" sz="2400" b="0" i="0" u="none" strike="noStrike" cap="none" normalizeH="0" baseline="0" dirty="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III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IV</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I</a:t>
                      </a:r>
                      <a:endParaRPr kumimoji="0" lang="en-US" sz="2400" b="0" i="0" u="none" strike="noStrike" cap="none" normalizeH="0" baseline="0" dirty="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III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IV</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III</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IV</a:t>
                      </a:r>
                      <a:endParaRPr kumimoji="0" lang="en-US" sz="2400" b="0"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r>
              <a:tr h="5302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3</a:t>
                      </a:r>
                      <a:r>
                        <a:rPr kumimoji="0" lang="tr-TR" sz="1800" b="1" i="0" u="none" strike="noStrike" cap="none" normalizeH="0" baseline="0" dirty="0" smtClean="0">
                          <a:ln>
                            <a:noFill/>
                          </a:ln>
                          <a:solidFill>
                            <a:schemeClr val="tx1"/>
                          </a:solidFill>
                          <a:effectLst/>
                          <a:latin typeface="Times New Roman Tur" charset="-94"/>
                        </a:rPr>
                        <a:t>8</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Tur" charset="-94"/>
                        </a:rPr>
                        <a:t>10</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pitchFamily="34" charset="0"/>
                        </a:rPr>
                        <a:t>00</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Arial" pitchFamily="34" charset="0"/>
                        </a:rPr>
                        <a:t>01</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09</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4</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1</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00</a:t>
                      </a:r>
                      <a:endParaRPr kumimoji="0" lang="en-US" sz="2400" b="1"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2</a:t>
                      </a:r>
                      <a:endParaRPr kumimoji="0" lang="en-US" sz="2400" b="1" i="0" u="none" strike="noStrike" cap="none" normalizeH="0" baseline="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03</a:t>
                      </a:r>
                      <a:endParaRPr kumimoji="0" lang="en-US" sz="2400" b="1" i="0" u="none" strike="noStrike" cap="none" normalizeH="0" baseline="0" smtClean="0">
                        <a:ln>
                          <a:noFill/>
                        </a:ln>
                        <a:solidFill>
                          <a:schemeClr val="tx1"/>
                        </a:solidFill>
                        <a:effectLst/>
                        <a:latin typeface="Arial" pitchFamily="34" charset="0"/>
                      </a:endParaRPr>
                    </a:p>
                  </a:txBody>
                  <a:tcPr marL="91439" marR="9143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2</a:t>
                      </a:r>
                      <a:endParaRPr kumimoji="0" lang="en-US" sz="2400" b="1"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Tur" charset="-94"/>
                        </a:rPr>
                        <a:t>1</a:t>
                      </a:r>
                      <a:endParaRPr kumimoji="0" lang="en-US" sz="2400" b="1" i="0" u="none" strike="noStrike" cap="none" normalizeH="0" baseline="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Tur" charset="-94"/>
                        </a:rPr>
                        <a:t>01</a:t>
                      </a:r>
                      <a:endParaRPr kumimoji="0" lang="en-US" sz="2400" b="1" i="0" u="none" strike="noStrike" cap="none" normalizeH="0" baseline="0" dirty="0" smtClean="0">
                        <a:ln>
                          <a:noFill/>
                        </a:ln>
                        <a:solidFill>
                          <a:schemeClr val="tx1"/>
                        </a:solidFill>
                        <a:effectLst/>
                        <a:latin typeface="Arial" pitchFamily="34" charset="0"/>
                      </a:endParaRPr>
                    </a:p>
                  </a:txBody>
                  <a:tcPr marL="91439" marR="9143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ECFF"/>
                    </a:solidFill>
                  </a:tcPr>
                </a:tc>
              </a:tr>
            </a:tbl>
          </a:graphicData>
        </a:graphic>
      </p:graphicFrame>
      <p:sp>
        <p:nvSpPr>
          <p:cNvPr id="6" name="AutoShape 165"/>
          <p:cNvSpPr>
            <a:spLocks/>
          </p:cNvSpPr>
          <p:nvPr/>
        </p:nvSpPr>
        <p:spPr bwMode="auto">
          <a:xfrm rot="-5400000">
            <a:off x="2106613" y="3386138"/>
            <a:ext cx="160337" cy="1944687"/>
          </a:xfrm>
          <a:prstGeom prst="leftBrace">
            <a:avLst>
              <a:gd name="adj1" fmla="val 111180"/>
              <a:gd name="adj2" fmla="val 50000"/>
            </a:avLst>
          </a:prstGeom>
          <a:noFill/>
          <a:ln w="9525">
            <a:solidFill>
              <a:schemeClr val="tx1"/>
            </a:solidFill>
            <a:round/>
            <a:headEnd/>
            <a:tailEnd/>
          </a:ln>
        </p:spPr>
        <p:txBody>
          <a:bodyPr vert="eaVert" wrap="none" anchor="ctr"/>
          <a:lstStyle/>
          <a:p>
            <a:pPr algn="ctr"/>
            <a:endParaRPr lang="tr-TR" altLang="tr-TR"/>
          </a:p>
        </p:txBody>
      </p:sp>
      <p:sp>
        <p:nvSpPr>
          <p:cNvPr id="7" name="AutoShape 166"/>
          <p:cNvSpPr>
            <a:spLocks/>
          </p:cNvSpPr>
          <p:nvPr/>
        </p:nvSpPr>
        <p:spPr bwMode="auto">
          <a:xfrm rot="-5400000">
            <a:off x="4240212" y="3349626"/>
            <a:ext cx="144463" cy="2017712"/>
          </a:xfrm>
          <a:prstGeom prst="leftBrace">
            <a:avLst>
              <a:gd name="adj1" fmla="val 116392"/>
              <a:gd name="adj2" fmla="val 50000"/>
            </a:avLst>
          </a:prstGeom>
          <a:noFill/>
          <a:ln w="9525">
            <a:solidFill>
              <a:schemeClr val="tx1"/>
            </a:solidFill>
            <a:round/>
            <a:headEnd/>
            <a:tailEnd/>
          </a:ln>
        </p:spPr>
        <p:txBody>
          <a:bodyPr vert="eaVert" wrap="none" anchor="ctr"/>
          <a:lstStyle/>
          <a:p>
            <a:pPr algn="ctr"/>
            <a:endParaRPr lang="tr-TR" altLang="tr-TR"/>
          </a:p>
        </p:txBody>
      </p:sp>
      <p:sp>
        <p:nvSpPr>
          <p:cNvPr id="8" name="AutoShape 167"/>
          <p:cNvSpPr>
            <a:spLocks/>
          </p:cNvSpPr>
          <p:nvPr/>
        </p:nvSpPr>
        <p:spPr bwMode="auto">
          <a:xfrm rot="-5400000">
            <a:off x="5778500" y="4041776"/>
            <a:ext cx="217487" cy="576262"/>
          </a:xfrm>
          <a:prstGeom prst="leftBrace">
            <a:avLst>
              <a:gd name="adj1" fmla="val 22080"/>
              <a:gd name="adj2" fmla="val 50000"/>
            </a:avLst>
          </a:prstGeom>
          <a:noFill/>
          <a:ln w="9525">
            <a:solidFill>
              <a:schemeClr val="tx1"/>
            </a:solidFill>
            <a:round/>
            <a:headEnd/>
            <a:tailEnd/>
          </a:ln>
        </p:spPr>
        <p:txBody>
          <a:bodyPr vert="eaVert" wrap="none" anchor="ctr"/>
          <a:lstStyle/>
          <a:p>
            <a:pPr algn="ctr"/>
            <a:endParaRPr lang="tr-TR" altLang="tr-TR"/>
          </a:p>
        </p:txBody>
      </p:sp>
      <p:sp>
        <p:nvSpPr>
          <p:cNvPr id="9" name="AutoShape 168"/>
          <p:cNvSpPr>
            <a:spLocks/>
          </p:cNvSpPr>
          <p:nvPr/>
        </p:nvSpPr>
        <p:spPr bwMode="auto">
          <a:xfrm rot="-5400000">
            <a:off x="7096919" y="3404394"/>
            <a:ext cx="144463" cy="1800225"/>
          </a:xfrm>
          <a:prstGeom prst="leftBrace">
            <a:avLst>
              <a:gd name="adj1" fmla="val 103846"/>
              <a:gd name="adj2" fmla="val 50000"/>
            </a:avLst>
          </a:prstGeom>
          <a:noFill/>
          <a:ln w="9525">
            <a:solidFill>
              <a:schemeClr val="tx1"/>
            </a:solidFill>
            <a:round/>
            <a:headEnd/>
            <a:tailEnd/>
          </a:ln>
        </p:spPr>
        <p:txBody>
          <a:bodyPr vert="eaVert" wrap="none" anchor="ctr"/>
          <a:lstStyle/>
          <a:p>
            <a:pPr algn="ctr"/>
            <a:endParaRPr lang="tr-TR" altLang="tr-TR"/>
          </a:p>
        </p:txBody>
      </p:sp>
      <p:sp>
        <p:nvSpPr>
          <p:cNvPr id="10" name="Text Box 169"/>
          <p:cNvSpPr txBox="1">
            <a:spLocks noChangeArrowheads="1"/>
          </p:cNvSpPr>
          <p:nvPr/>
        </p:nvSpPr>
        <p:spPr bwMode="auto">
          <a:xfrm>
            <a:off x="1214438" y="4429125"/>
            <a:ext cx="1857375" cy="646113"/>
          </a:xfrm>
          <a:prstGeom prst="rect">
            <a:avLst/>
          </a:prstGeom>
          <a:noFill/>
          <a:ln w="9525">
            <a:noFill/>
            <a:miter lim="800000"/>
            <a:headEnd/>
            <a:tailEnd/>
          </a:ln>
        </p:spPr>
        <p:txBody>
          <a:bodyPr>
            <a:spAutoFit/>
          </a:bodyPr>
          <a:lstStyle/>
          <a:p>
            <a:pPr algn="ctr"/>
            <a:r>
              <a:rPr lang="tr-TR" altLang="tr-TR" sz="1200" dirty="0">
                <a:solidFill>
                  <a:srgbClr val="000099"/>
                </a:solidFill>
              </a:rPr>
              <a:t>İdari sorumluluğun belirlenmesini ve sorumlularını tespit eder.</a:t>
            </a:r>
          </a:p>
        </p:txBody>
      </p:sp>
      <p:sp>
        <p:nvSpPr>
          <p:cNvPr id="11" name="Text Box 170"/>
          <p:cNvSpPr txBox="1">
            <a:spLocks noChangeArrowheads="1"/>
          </p:cNvSpPr>
          <p:nvPr/>
        </p:nvSpPr>
        <p:spPr bwMode="auto">
          <a:xfrm>
            <a:off x="3357563" y="4500563"/>
            <a:ext cx="1785937" cy="646112"/>
          </a:xfrm>
          <a:prstGeom prst="rect">
            <a:avLst/>
          </a:prstGeom>
          <a:noFill/>
          <a:ln w="9525">
            <a:noFill/>
            <a:miter lim="800000"/>
            <a:headEnd/>
            <a:tailEnd/>
          </a:ln>
        </p:spPr>
        <p:txBody>
          <a:bodyPr>
            <a:spAutoFit/>
          </a:bodyPr>
          <a:lstStyle/>
          <a:p>
            <a:pPr algn="ctr">
              <a:spcBef>
                <a:spcPct val="50000"/>
              </a:spcBef>
            </a:pPr>
            <a:r>
              <a:rPr lang="tr-TR" altLang="tr-TR" sz="1200">
                <a:solidFill>
                  <a:srgbClr val="000099"/>
                </a:solidFill>
              </a:rPr>
              <a:t>Devlet faaliyetinin türünü göstermek üzere tasarlanmıştır.</a:t>
            </a:r>
          </a:p>
        </p:txBody>
      </p:sp>
      <p:sp>
        <p:nvSpPr>
          <p:cNvPr id="12" name="Text Box 172"/>
          <p:cNvSpPr txBox="1">
            <a:spLocks noChangeArrowheads="1"/>
          </p:cNvSpPr>
          <p:nvPr/>
        </p:nvSpPr>
        <p:spPr bwMode="auto">
          <a:xfrm>
            <a:off x="5319713" y="4473575"/>
            <a:ext cx="1084262" cy="1203325"/>
          </a:xfrm>
          <a:prstGeom prst="rect">
            <a:avLst/>
          </a:prstGeom>
          <a:noFill/>
          <a:ln w="9525">
            <a:noFill/>
            <a:miter lim="800000"/>
            <a:headEnd/>
            <a:tailEnd/>
          </a:ln>
        </p:spPr>
        <p:txBody>
          <a:bodyPr>
            <a:spAutoFit/>
          </a:bodyPr>
          <a:lstStyle/>
          <a:p>
            <a:pPr algn="ctr"/>
            <a:r>
              <a:rPr lang="tr-TR" altLang="tr-TR" sz="1200">
                <a:solidFill>
                  <a:srgbClr val="000099"/>
                </a:solidFill>
              </a:rPr>
              <a:t>Harcamanın  hangi kaynakla finansa edildiğini gösterir</a:t>
            </a:r>
          </a:p>
        </p:txBody>
      </p:sp>
      <p:sp>
        <p:nvSpPr>
          <p:cNvPr id="13" name="Text Box 172"/>
          <p:cNvSpPr txBox="1">
            <a:spLocks noChangeArrowheads="1"/>
          </p:cNvSpPr>
          <p:nvPr/>
        </p:nvSpPr>
        <p:spPr bwMode="auto">
          <a:xfrm>
            <a:off x="6346825" y="4370388"/>
            <a:ext cx="1643063" cy="1200150"/>
          </a:xfrm>
          <a:prstGeom prst="rect">
            <a:avLst/>
          </a:prstGeom>
          <a:noFill/>
          <a:ln w="9525">
            <a:noFill/>
            <a:miter lim="800000"/>
            <a:headEnd/>
            <a:tailEnd/>
          </a:ln>
        </p:spPr>
        <p:txBody>
          <a:bodyPr>
            <a:spAutoFit/>
          </a:bodyPr>
          <a:lstStyle/>
          <a:p>
            <a:pPr algn="ctr"/>
            <a:r>
              <a:rPr lang="tr-TR" altLang="tr-TR" sz="1200">
                <a:solidFill>
                  <a:srgbClr val="000099"/>
                </a:solidFill>
              </a:rPr>
              <a:t>Devlet faaliyetlerinin, milli ekonomi üzerindeki etkilerine göre </a:t>
            </a:r>
          </a:p>
          <a:p>
            <a:pPr algn="ctr"/>
            <a:r>
              <a:rPr lang="tr-TR" altLang="tr-TR" sz="1200">
                <a:solidFill>
                  <a:srgbClr val="000099"/>
                </a:solidFill>
              </a:rPr>
              <a:t>gruplanmasıyla oluşturulmuştur.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2"/>
          <p:cNvSpPr txBox="1">
            <a:spLocks/>
          </p:cNvSpPr>
          <p:nvPr/>
        </p:nvSpPr>
        <p:spPr>
          <a:xfrm>
            <a:off x="539750" y="620713"/>
            <a:ext cx="8064500" cy="5761037"/>
          </a:xfrm>
          <a:prstGeom prst="rect">
            <a:avLst/>
          </a:prstGeom>
        </p:spPr>
        <p:txBody>
          <a:bodyPr>
            <a:normAutofit fontScale="92500"/>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457200">
              <a:lnSpc>
                <a:spcPct val="115000"/>
              </a:lnSpc>
              <a:spcAft>
                <a:spcPts val="0"/>
              </a:spcAft>
              <a:defRPr/>
            </a:pPr>
            <a:r>
              <a:rPr lang="tr-TR" b="1" dirty="0" smtClean="0">
                <a:solidFill>
                  <a:srgbClr val="FF3399"/>
                </a:solidFill>
                <a:latin typeface="Comic Sans MS" pitchFamily="66" charset="0"/>
                <a:ea typeface="Calibri"/>
                <a:cs typeface="Times New Roman" panose="02020603050405020304" pitchFamily="18" charset="0"/>
              </a:rPr>
              <a:t> KURUMSAL SINIFLANDIRMA  ANAHTARI</a:t>
            </a:r>
            <a:endParaRPr lang="tr-TR" dirty="0" smtClean="0">
              <a:solidFill>
                <a:srgbClr val="333399"/>
              </a:solidFill>
              <a:latin typeface="Comic Sans MS" pitchFamily="66" charset="0"/>
              <a:ea typeface="Calibri"/>
              <a:cs typeface="Times New Roman" panose="02020603050405020304" pitchFamily="18" charset="0"/>
            </a:endParaRPr>
          </a:p>
          <a:p>
            <a:pPr marL="457200">
              <a:lnSpc>
                <a:spcPct val="115000"/>
              </a:lnSpc>
              <a:spcAft>
                <a:spcPts val="0"/>
              </a:spcAft>
              <a:defRPr/>
            </a:pPr>
            <a:r>
              <a:rPr lang="tr-TR" b="1" dirty="0" smtClean="0">
                <a:solidFill>
                  <a:srgbClr val="333399"/>
                </a:solidFill>
                <a:latin typeface="Times New Roman" panose="02020603050405020304" pitchFamily="18" charset="0"/>
                <a:ea typeface="Calibri"/>
                <a:cs typeface="Times New Roman" panose="02020603050405020304" pitchFamily="18" charset="0"/>
              </a:rPr>
              <a:t>	</a:t>
            </a:r>
            <a:r>
              <a:rPr lang="tr-TR" b="1" dirty="0" smtClean="0">
                <a:solidFill>
                  <a:srgbClr val="333399"/>
                </a:solidFill>
                <a:latin typeface="Comic Sans MS" pitchFamily="66" charset="0"/>
                <a:ea typeface="Calibri"/>
                <a:cs typeface="Times New Roman" panose="02020603050405020304" pitchFamily="18" charset="0"/>
              </a:rPr>
              <a:t>01-37 Genel Bütçe</a:t>
            </a:r>
          </a:p>
          <a:p>
            <a:pPr marL="457200">
              <a:lnSpc>
                <a:spcPct val="115000"/>
              </a:lnSpc>
              <a:spcAft>
                <a:spcPts val="0"/>
              </a:spcAft>
              <a:defRPr/>
            </a:pPr>
            <a:r>
              <a:rPr lang="tr-TR" b="1" dirty="0" smtClean="0">
                <a:solidFill>
                  <a:srgbClr val="333399"/>
                </a:solidFill>
                <a:latin typeface="Comic Sans MS" pitchFamily="66" charset="0"/>
                <a:ea typeface="Calibri"/>
                <a:cs typeface="Times New Roman" panose="02020603050405020304" pitchFamily="18" charset="0"/>
              </a:rPr>
              <a:t>	</a:t>
            </a:r>
            <a:r>
              <a:rPr lang="tr-TR" b="1" dirty="0" smtClean="0">
                <a:solidFill>
                  <a:srgbClr val="FF3399"/>
                </a:solidFill>
                <a:latin typeface="Comic Sans MS" pitchFamily="66" charset="0"/>
                <a:ea typeface="Calibri"/>
                <a:cs typeface="Times New Roman" panose="02020603050405020304" pitchFamily="18" charset="0"/>
              </a:rPr>
              <a:t>38-39 Yükseköğretim Kurumları</a:t>
            </a:r>
          </a:p>
          <a:p>
            <a:pPr marL="457200">
              <a:lnSpc>
                <a:spcPct val="115000"/>
              </a:lnSpc>
              <a:spcAft>
                <a:spcPts val="0"/>
              </a:spcAft>
              <a:defRPr/>
            </a:pPr>
            <a:r>
              <a:rPr lang="tr-TR" b="1" dirty="0" smtClean="0">
                <a:solidFill>
                  <a:srgbClr val="333399"/>
                </a:solidFill>
                <a:latin typeface="Comic Sans MS" pitchFamily="66" charset="0"/>
                <a:ea typeface="Calibri"/>
                <a:cs typeface="Times New Roman" panose="02020603050405020304" pitchFamily="18" charset="0"/>
              </a:rPr>
              <a:t>	40-41 Özel Bütçeli Kurumlar</a:t>
            </a:r>
          </a:p>
          <a:p>
            <a:pPr marL="457200">
              <a:lnSpc>
                <a:spcPct val="115000"/>
              </a:lnSpc>
              <a:spcAft>
                <a:spcPts val="0"/>
              </a:spcAft>
              <a:defRPr/>
            </a:pPr>
            <a:r>
              <a:rPr lang="tr-TR" b="1" dirty="0" smtClean="0">
                <a:solidFill>
                  <a:srgbClr val="333399"/>
                </a:solidFill>
                <a:latin typeface="Comic Sans MS" pitchFamily="66" charset="0"/>
                <a:ea typeface="Calibri"/>
                <a:cs typeface="Times New Roman" panose="02020603050405020304" pitchFamily="18" charset="0"/>
              </a:rPr>
              <a:t>	42 Düzenleyici ve Denetleyici    Kurumlar </a:t>
            </a:r>
          </a:p>
          <a:p>
            <a:pPr marL="457200">
              <a:lnSpc>
                <a:spcPct val="115000"/>
              </a:lnSpc>
              <a:spcAft>
                <a:spcPts val="0"/>
              </a:spcAft>
              <a:defRPr/>
            </a:pPr>
            <a:r>
              <a:rPr lang="tr-TR" b="1" dirty="0" smtClean="0">
                <a:solidFill>
                  <a:srgbClr val="333399"/>
                </a:solidFill>
                <a:latin typeface="Comic Sans MS" pitchFamily="66" charset="0"/>
                <a:ea typeface="Calibri"/>
                <a:cs typeface="Times New Roman" panose="02020603050405020304" pitchFamily="18" charset="0"/>
              </a:rPr>
              <a:t>	43  Sosyal Güvenlik Kurumları</a:t>
            </a:r>
          </a:p>
          <a:p>
            <a:pPr marL="457200">
              <a:lnSpc>
                <a:spcPct val="115000"/>
              </a:lnSpc>
              <a:spcAft>
                <a:spcPts val="0"/>
              </a:spcAft>
              <a:defRPr/>
            </a:pPr>
            <a:r>
              <a:rPr lang="tr-TR" b="1" dirty="0" smtClean="0">
                <a:solidFill>
                  <a:srgbClr val="333399"/>
                </a:solidFill>
                <a:latin typeface="Comic Sans MS" pitchFamily="66" charset="0"/>
                <a:ea typeface="Calibri"/>
                <a:cs typeface="Times New Roman" panose="02020603050405020304" pitchFamily="18" charset="0"/>
              </a:rPr>
              <a:t>	44-45 İl Özel İdareleri</a:t>
            </a:r>
          </a:p>
          <a:p>
            <a:pPr marL="457200">
              <a:lnSpc>
                <a:spcPct val="115000"/>
              </a:lnSpc>
              <a:spcAft>
                <a:spcPts val="0"/>
              </a:spcAft>
              <a:defRPr/>
            </a:pPr>
            <a:r>
              <a:rPr lang="tr-TR" b="1" dirty="0" smtClean="0">
                <a:solidFill>
                  <a:srgbClr val="333399"/>
                </a:solidFill>
                <a:latin typeface="Comic Sans MS" pitchFamily="66" charset="0"/>
                <a:ea typeface="Calibri"/>
                <a:cs typeface="Times New Roman" panose="02020603050405020304" pitchFamily="18" charset="0"/>
              </a:rPr>
              <a:t>	46-47 Belediyeler</a:t>
            </a:r>
          </a:p>
          <a:p>
            <a:pPr marL="457200">
              <a:lnSpc>
                <a:spcPct val="115000"/>
              </a:lnSpc>
              <a:spcAft>
                <a:spcPts val="1000"/>
              </a:spcAft>
              <a:defRPr/>
            </a:pPr>
            <a:r>
              <a:rPr lang="tr-TR" b="1" dirty="0" smtClean="0">
                <a:solidFill>
                  <a:srgbClr val="333399"/>
                </a:solidFill>
                <a:latin typeface="Comic Sans MS" pitchFamily="66" charset="0"/>
                <a:ea typeface="Calibri"/>
                <a:cs typeface="Times New Roman" panose="02020603050405020304" pitchFamily="18" charset="0"/>
              </a:rPr>
              <a:t>	48 Mahalli İdare Birlikleri</a:t>
            </a:r>
          </a:p>
          <a:p>
            <a:pPr>
              <a:defRPr/>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684213" y="44450"/>
            <a:ext cx="8085137" cy="608171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a:lnSpc>
                <a:spcPct val="115000"/>
              </a:lnSpc>
              <a:spcAft>
                <a:spcPts val="1000"/>
              </a:spcAft>
              <a:buFont typeface="Arial" charset="0"/>
              <a:buNone/>
              <a:defRPr/>
            </a:pPr>
            <a:r>
              <a:rPr lang="tr-TR" sz="2200" b="1" dirty="0" smtClean="0">
                <a:solidFill>
                  <a:srgbClr val="000000"/>
                </a:solidFill>
                <a:latin typeface="Times New Roman" pitchFamily="18" charset="0"/>
                <a:ea typeface="Calibri"/>
                <a:cs typeface="Times New Roman" pitchFamily="18" charset="0"/>
              </a:rPr>
              <a:t> </a:t>
            </a:r>
          </a:p>
          <a:p>
            <a:pPr>
              <a:defRPr/>
            </a:pPr>
            <a:endParaRPr lang="tr-TR" dirty="0"/>
          </a:p>
        </p:txBody>
      </p:sp>
      <p:sp>
        <p:nvSpPr>
          <p:cNvPr id="3" name="İçerik Yer Tutucusu 2"/>
          <p:cNvSpPr txBox="1">
            <a:spLocks/>
          </p:cNvSpPr>
          <p:nvPr/>
        </p:nvSpPr>
        <p:spPr>
          <a:xfrm>
            <a:off x="827088" y="260350"/>
            <a:ext cx="7859712" cy="5865813"/>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nSpc>
                <a:spcPct val="115000"/>
              </a:lnSpc>
              <a:spcAft>
                <a:spcPts val="1000"/>
              </a:spcAft>
              <a:buNone/>
              <a:defRPr/>
            </a:pPr>
            <a:r>
              <a:rPr lang="tr-TR" b="1" dirty="0" smtClean="0">
                <a:solidFill>
                  <a:srgbClr val="FF3399"/>
                </a:solidFill>
                <a:latin typeface="Comic Sans MS" pitchFamily="66" charset="0"/>
                <a:ea typeface="Calibri"/>
                <a:cs typeface="Times New Roman" pitchFamily="18" charset="0"/>
              </a:rPr>
              <a:t>FİNASMAN TİPİ SINIFLANDIRMA</a:t>
            </a:r>
          </a:p>
          <a:p>
            <a:pPr marL="0" indent="0">
              <a:lnSpc>
                <a:spcPct val="115000"/>
              </a:lnSpc>
              <a:spcAft>
                <a:spcPts val="1000"/>
              </a:spcAft>
              <a:buFont typeface="Arial" charset="0"/>
              <a:buNone/>
              <a:defRPr/>
            </a:pPr>
            <a:r>
              <a:rPr lang="tr-TR" b="1" dirty="0" smtClean="0">
                <a:solidFill>
                  <a:srgbClr val="FF3399"/>
                </a:solidFill>
                <a:latin typeface="Comic Sans MS" pitchFamily="66" charset="0"/>
                <a:ea typeface="Calibri"/>
                <a:cs typeface="Times New Roman" pitchFamily="18" charset="0"/>
              </a:rPr>
              <a:t>KODLARI</a:t>
            </a:r>
          </a:p>
          <a:p>
            <a:pPr marL="0" indent="0">
              <a:lnSpc>
                <a:spcPct val="115000"/>
              </a:lnSpc>
              <a:spcAft>
                <a:spcPts val="1000"/>
              </a:spcAft>
              <a:buFont typeface="Arial" charset="0"/>
              <a:buNone/>
              <a:defRPr/>
            </a:pPr>
            <a:r>
              <a:rPr lang="tr-TR" sz="2400" b="1" dirty="0" smtClean="0">
                <a:solidFill>
                  <a:srgbClr val="333399"/>
                </a:solidFill>
                <a:latin typeface="Comic Sans MS" pitchFamily="66" charset="0"/>
                <a:ea typeface="Calibri"/>
                <a:cs typeface="Times New Roman" pitchFamily="18" charset="0"/>
              </a:rPr>
              <a:t>1- GENEL BÜTÇELİ İDARELER</a:t>
            </a:r>
          </a:p>
          <a:p>
            <a:pPr marL="0" indent="0">
              <a:lnSpc>
                <a:spcPct val="115000"/>
              </a:lnSpc>
              <a:spcAft>
                <a:spcPts val="1000"/>
              </a:spcAft>
              <a:buFont typeface="Arial" charset="0"/>
              <a:buNone/>
              <a:defRPr/>
            </a:pPr>
            <a:r>
              <a:rPr lang="tr-TR" sz="2600" b="1" dirty="0" smtClean="0">
                <a:solidFill>
                  <a:srgbClr val="00B050"/>
                </a:solidFill>
                <a:latin typeface="Comic Sans MS" pitchFamily="66" charset="0"/>
                <a:ea typeface="Calibri"/>
                <a:cs typeface="Times New Roman" pitchFamily="18" charset="0"/>
              </a:rPr>
              <a:t>2- ÖZEL BÜTÇELİ İDARELER</a:t>
            </a:r>
          </a:p>
          <a:p>
            <a:pPr marL="0" indent="0">
              <a:lnSpc>
                <a:spcPct val="115000"/>
              </a:lnSpc>
              <a:spcAft>
                <a:spcPts val="1000"/>
              </a:spcAft>
              <a:buFont typeface="Arial" charset="0"/>
              <a:buNone/>
              <a:defRPr/>
            </a:pPr>
            <a:r>
              <a:rPr lang="tr-TR" sz="2400" b="1" dirty="0" smtClean="0">
                <a:solidFill>
                  <a:srgbClr val="333399"/>
                </a:solidFill>
                <a:latin typeface="Comic Sans MS" pitchFamily="66" charset="0"/>
                <a:ea typeface="Calibri"/>
                <a:cs typeface="Times New Roman" pitchFamily="18" charset="0"/>
              </a:rPr>
              <a:t>3- DÜZENLEYİCİ VE DENETLEYİCİ KURUMLAR</a:t>
            </a:r>
          </a:p>
          <a:p>
            <a:pPr marL="0" indent="0">
              <a:lnSpc>
                <a:spcPct val="115000"/>
              </a:lnSpc>
              <a:spcAft>
                <a:spcPts val="1000"/>
              </a:spcAft>
              <a:buFont typeface="Arial" charset="0"/>
              <a:buNone/>
              <a:defRPr/>
            </a:pPr>
            <a:r>
              <a:rPr lang="tr-TR" sz="2400" b="1" dirty="0" smtClean="0">
                <a:solidFill>
                  <a:srgbClr val="333399"/>
                </a:solidFill>
                <a:latin typeface="Comic Sans MS" pitchFamily="66" charset="0"/>
                <a:ea typeface="Calibri"/>
                <a:cs typeface="Times New Roman" pitchFamily="18" charset="0"/>
              </a:rPr>
              <a:t>4- SOSYAL GÜVENLİK KURUMLARI</a:t>
            </a:r>
          </a:p>
          <a:p>
            <a:pPr marL="0" indent="0">
              <a:lnSpc>
                <a:spcPct val="115000"/>
              </a:lnSpc>
              <a:spcAft>
                <a:spcPts val="1000"/>
              </a:spcAft>
              <a:buFont typeface="Arial" charset="0"/>
              <a:buNone/>
              <a:defRPr/>
            </a:pPr>
            <a:r>
              <a:rPr lang="tr-TR" sz="2400" b="1" dirty="0" smtClean="0">
                <a:solidFill>
                  <a:srgbClr val="333399"/>
                </a:solidFill>
                <a:latin typeface="Comic Sans MS" pitchFamily="66" charset="0"/>
                <a:ea typeface="Calibri"/>
                <a:cs typeface="Times New Roman" pitchFamily="18" charset="0"/>
              </a:rPr>
              <a:t>5- MAHALLİ İDARELER</a:t>
            </a:r>
          </a:p>
          <a:p>
            <a:pPr marL="0" indent="0">
              <a:lnSpc>
                <a:spcPct val="115000"/>
              </a:lnSpc>
              <a:spcAft>
                <a:spcPts val="1000"/>
              </a:spcAft>
              <a:buFont typeface="Arial" charset="0"/>
              <a:buNone/>
              <a:defRPr/>
            </a:pPr>
            <a:r>
              <a:rPr lang="tr-TR" sz="2400" b="1" dirty="0" smtClean="0">
                <a:solidFill>
                  <a:srgbClr val="333399"/>
                </a:solidFill>
                <a:latin typeface="Comic Sans MS" pitchFamily="66" charset="0"/>
                <a:ea typeface="Calibri"/>
                <a:cs typeface="Times New Roman" pitchFamily="18" charset="0"/>
              </a:rPr>
              <a:t>6- ÖZEL ÖDENEKLER</a:t>
            </a:r>
          </a:p>
          <a:p>
            <a:pPr marL="0" indent="0">
              <a:lnSpc>
                <a:spcPct val="115000"/>
              </a:lnSpc>
              <a:spcAft>
                <a:spcPts val="1000"/>
              </a:spcAft>
              <a:buFont typeface="Arial" charset="0"/>
              <a:buNone/>
              <a:defRPr/>
            </a:pPr>
            <a:r>
              <a:rPr lang="tr-TR" sz="2400" b="1" dirty="0" smtClean="0">
                <a:solidFill>
                  <a:srgbClr val="333399"/>
                </a:solidFill>
                <a:latin typeface="Comic Sans MS" pitchFamily="66" charset="0"/>
                <a:ea typeface="Calibri"/>
                <a:cs typeface="Times New Roman" pitchFamily="18" charset="0"/>
              </a:rPr>
              <a:t>7- DIŞ PROJE KREDİLERİ</a:t>
            </a:r>
          </a:p>
          <a:p>
            <a:pPr marL="0" indent="0">
              <a:lnSpc>
                <a:spcPct val="115000"/>
              </a:lnSpc>
              <a:spcAft>
                <a:spcPts val="1000"/>
              </a:spcAft>
              <a:buFont typeface="Arial" charset="0"/>
              <a:buNone/>
              <a:defRPr/>
            </a:pPr>
            <a:r>
              <a:rPr lang="tr-TR" sz="2600" b="1" dirty="0" smtClean="0">
                <a:solidFill>
                  <a:srgbClr val="00B050"/>
                </a:solidFill>
                <a:latin typeface="Comic Sans MS" pitchFamily="66" charset="0"/>
                <a:ea typeface="Calibri"/>
                <a:cs typeface="Times New Roman" pitchFamily="18" charset="0"/>
              </a:rPr>
              <a:t>8- BAĞIŞ VE YARDIMLAR</a:t>
            </a:r>
          </a:p>
          <a:p>
            <a:pPr>
              <a:defRPr/>
            </a:pP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684213" y="44450"/>
            <a:ext cx="8085137" cy="608171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a:lnSpc>
                <a:spcPct val="115000"/>
              </a:lnSpc>
              <a:spcAft>
                <a:spcPts val="1000"/>
              </a:spcAft>
              <a:buFont typeface="Arial" charset="0"/>
              <a:buNone/>
              <a:defRPr/>
            </a:pPr>
            <a:r>
              <a:rPr lang="tr-TR" sz="2200" b="1" dirty="0" smtClean="0">
                <a:solidFill>
                  <a:srgbClr val="000000"/>
                </a:solidFill>
                <a:latin typeface="Times New Roman" pitchFamily="18" charset="0"/>
                <a:ea typeface="Calibri"/>
                <a:cs typeface="Times New Roman" pitchFamily="18" charset="0"/>
              </a:rPr>
              <a:t> </a:t>
            </a:r>
          </a:p>
          <a:p>
            <a:pPr>
              <a:defRPr/>
            </a:pPr>
            <a:endParaRPr lang="tr-TR" dirty="0"/>
          </a:p>
        </p:txBody>
      </p:sp>
      <p:sp>
        <p:nvSpPr>
          <p:cNvPr id="3" name="İçerik Yer Tutucusu 2"/>
          <p:cNvSpPr txBox="1">
            <a:spLocks/>
          </p:cNvSpPr>
          <p:nvPr/>
        </p:nvSpPr>
        <p:spPr>
          <a:xfrm>
            <a:off x="539750" y="188913"/>
            <a:ext cx="8229600" cy="5761037"/>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nSpc>
                <a:spcPct val="115000"/>
              </a:lnSpc>
              <a:spcAft>
                <a:spcPts val="1000"/>
              </a:spcAft>
              <a:buFont typeface="Arial" charset="0"/>
              <a:buNone/>
              <a:defRPr/>
            </a:pPr>
            <a:r>
              <a:rPr lang="tr-TR" sz="2400" b="1" dirty="0" smtClean="0">
                <a:solidFill>
                  <a:srgbClr val="000000"/>
                </a:solidFill>
                <a:ea typeface="Calibri"/>
                <a:cs typeface="Verdana-Bold"/>
              </a:rPr>
              <a:t>	</a:t>
            </a:r>
            <a:r>
              <a:rPr lang="tr-TR" sz="2400" b="1" dirty="0" smtClean="0">
                <a:solidFill>
                  <a:srgbClr val="FF3399"/>
                </a:solidFill>
                <a:latin typeface="Comic Sans MS" pitchFamily="66" charset="0"/>
                <a:ea typeface="Calibri"/>
                <a:cs typeface="Times New Roman" panose="02020603050405020304" pitchFamily="18" charset="0"/>
              </a:rPr>
              <a:t>BİRİNCİ DÜZEY EKONOMİK KODLAR</a:t>
            </a:r>
            <a:endParaRPr lang="tr-TR" sz="2400" dirty="0" smtClean="0">
              <a:solidFill>
                <a:srgbClr val="FF3399"/>
              </a:solidFill>
              <a:latin typeface="Comic Sans MS" pitchFamily="66" charset="0"/>
              <a:ea typeface="Calibri"/>
              <a:cs typeface="Times New Roman" panose="02020603050405020304" pitchFamily="18" charset="0"/>
            </a:endParaRPr>
          </a:p>
          <a:p>
            <a:pPr marL="0" indent="0">
              <a:lnSpc>
                <a:spcPct val="115000"/>
              </a:lnSpc>
              <a:spcAft>
                <a:spcPts val="1000"/>
              </a:spcAft>
              <a:buFont typeface="Arial" charset="0"/>
              <a:buNone/>
              <a:defRPr/>
            </a:pPr>
            <a:r>
              <a:rPr lang="tr-TR" sz="2400" b="1" dirty="0" smtClean="0">
                <a:latin typeface="Times New Roman" panose="02020603050405020304" pitchFamily="18" charset="0"/>
                <a:ea typeface="Calibri"/>
                <a:cs typeface="Times New Roman" panose="02020603050405020304" pitchFamily="18" charset="0"/>
              </a:rPr>
              <a:t>	</a:t>
            </a:r>
            <a:r>
              <a:rPr lang="tr-TR" sz="2200" b="1" dirty="0" smtClean="0">
                <a:solidFill>
                  <a:srgbClr val="333399"/>
                </a:solidFill>
                <a:latin typeface="Comic Sans MS" pitchFamily="66" charset="0"/>
                <a:ea typeface="Calibri"/>
                <a:cs typeface="Times New Roman" panose="02020603050405020304" pitchFamily="18" charset="0"/>
              </a:rPr>
              <a:t>01- PERSONEL GİDERLERİ</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02- SOSYAL GÜVENLİK KURUMLARINA DEVLET 	PRİMİ GİDERLERİ</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03- MAL VE HİZMET ALIM GİDERLERİ</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04- FAİZ GİDERLERİ</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05- CARİ TRANSFERLER</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06- SERMAYE GİDERLERİ</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07- SERMAYE TRANSFERLERİ</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08- BORÇ VERME</a:t>
            </a:r>
          </a:p>
          <a:p>
            <a:pPr marL="0" indent="0">
              <a:lnSpc>
                <a:spcPct val="115000"/>
              </a:lnSpc>
              <a:spcAft>
                <a:spcPts val="1000"/>
              </a:spcAft>
              <a:buFont typeface="Arial" charset="0"/>
              <a:buNone/>
              <a:defRPr/>
            </a:pPr>
            <a:r>
              <a:rPr lang="tr-TR" sz="2200" b="1" dirty="0" smtClean="0">
                <a:solidFill>
                  <a:srgbClr val="333399"/>
                </a:solidFill>
                <a:latin typeface="Comic Sans MS" pitchFamily="66" charset="0"/>
                <a:ea typeface="Calibri"/>
                <a:cs typeface="Times New Roman" panose="02020603050405020304" pitchFamily="18" charset="0"/>
              </a:rPr>
              <a:t>	09- YEDEK ÖDENEKLER</a:t>
            </a:r>
          </a:p>
          <a:p>
            <a:pPr marL="0" indent="0">
              <a:lnSpc>
                <a:spcPct val="115000"/>
              </a:lnSpc>
              <a:spcAft>
                <a:spcPts val="1000"/>
              </a:spcAft>
              <a:buFont typeface="Arial" charset="0"/>
              <a:buNone/>
              <a:defRPr/>
            </a:pPr>
            <a:endParaRPr lang="tr-TR" sz="2400" dirty="0" smtClean="0">
              <a:ea typeface="Calibri"/>
              <a:cs typeface="Times New Roman" pitchFamily="18" charset="0"/>
            </a:endParaRPr>
          </a:p>
          <a:p>
            <a:pPr>
              <a:defRPr/>
            </a:pPr>
            <a:endParaRPr lang="tr-T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88" y="188640"/>
            <a:ext cx="8435424" cy="6480720"/>
          </a:xfrm>
          <a:prstGeom prst="rect">
            <a:avLst/>
          </a:prstGeom>
        </p:spPr>
      </p:pic>
    </p:spTree>
    <p:extLst>
      <p:ext uri="{BB962C8B-B14F-4D97-AF65-F5344CB8AC3E}">
        <p14:creationId xmlns:p14="http://schemas.microsoft.com/office/powerpoint/2010/main" val="3632637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Yeni Resim.bmp"/>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684213" y="115888"/>
            <a:ext cx="8002587" cy="6010275"/>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nSpc>
                <a:spcPct val="115000"/>
              </a:lnSpc>
              <a:spcAft>
                <a:spcPts val="1000"/>
              </a:spcAft>
              <a:buFont typeface="Arial" charset="0"/>
              <a:buNone/>
              <a:defRPr/>
            </a:pPr>
            <a:endParaRPr lang="tr-TR" b="1" dirty="0" smtClean="0">
              <a:solidFill>
                <a:srgbClr val="FFC000"/>
              </a:solidFill>
              <a:latin typeface="Times New Roman" pitchFamily="18" charset="0"/>
              <a:ea typeface="Calibri"/>
              <a:cs typeface="Times New Roman" pitchFamily="18" charset="0"/>
            </a:endParaRPr>
          </a:p>
          <a:p>
            <a:pPr marL="114300" indent="0">
              <a:lnSpc>
                <a:spcPct val="115000"/>
              </a:lnSpc>
              <a:spcAft>
                <a:spcPts val="1000"/>
              </a:spcAft>
              <a:buFont typeface="Arial" charset="0"/>
              <a:buNone/>
              <a:defRPr/>
            </a:pPr>
            <a:endParaRPr lang="tr-TR" sz="1200" dirty="0" smtClean="0">
              <a:ea typeface="Calibri"/>
              <a:cs typeface="Times New Roman"/>
            </a:endParaRPr>
          </a:p>
          <a:p>
            <a:pPr>
              <a:defRPr/>
            </a:pPr>
            <a:endParaRPr lang="tr-TR" dirty="0"/>
          </a:p>
        </p:txBody>
      </p:sp>
      <p:pic>
        <p:nvPicPr>
          <p:cNvPr id="3" name="2 Resim" descr="Yeni Resim.bmp"/>
          <p:cNvPicPr>
            <a:picLocks noChangeAspect="1"/>
          </p:cNvPicPr>
          <p:nvPr/>
        </p:nvPicPr>
        <p:blipFill>
          <a:blip r:embed="rId2" cstate="print"/>
          <a:stretch>
            <a:fillRect/>
          </a:stretch>
        </p:blipFill>
        <p:spPr>
          <a:xfrm>
            <a:off x="323528" y="0"/>
            <a:ext cx="8496944"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Yeni Resim.bmp"/>
          <p:cNvPicPr>
            <a:picLocks noChangeAspect="1"/>
          </p:cNvPicPr>
          <p:nvPr/>
        </p:nvPicPr>
        <p:blipFill>
          <a:blip r:embed="rId2" cstate="print"/>
          <a:stretch>
            <a:fillRect/>
          </a:stretch>
        </p:blipFill>
        <p:spPr>
          <a:xfrm>
            <a:off x="467544" y="376619"/>
            <a:ext cx="8280920" cy="610476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Yeni Resim.bmp"/>
          <p:cNvPicPr>
            <a:picLocks noChangeAspect="1"/>
          </p:cNvPicPr>
          <p:nvPr/>
        </p:nvPicPr>
        <p:blipFill>
          <a:blip r:embed="rId2" cstate="print"/>
          <a:stretch>
            <a:fillRect/>
          </a:stretch>
        </p:blipFill>
        <p:spPr>
          <a:xfrm>
            <a:off x="395536" y="67095"/>
            <a:ext cx="8136904" cy="67238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188913"/>
            <a:ext cx="6840538" cy="936625"/>
          </a:xfrm>
        </p:spPr>
        <p:txBody>
          <a:bodyPr/>
          <a:lstStyle/>
          <a:p>
            <a:pPr eaLnBrk="1" fontAlgn="auto" hangingPunct="1">
              <a:spcAft>
                <a:spcPts val="0"/>
              </a:spcAft>
              <a:defRPr/>
            </a:pPr>
            <a:r>
              <a:rPr lang="tr-TR" sz="4400" dirty="0" smtClean="0">
                <a:solidFill>
                  <a:srgbClr val="FF3399"/>
                </a:solidFill>
                <a:latin typeface="Comic Sans MS" pitchFamily="66" charset="0"/>
                <a:cs typeface="Times New Roman" panose="02020603050405020304" pitchFamily="18" charset="0"/>
              </a:rPr>
              <a:t>SUNUM PLANI</a:t>
            </a:r>
          </a:p>
        </p:txBody>
      </p:sp>
      <p:sp>
        <p:nvSpPr>
          <p:cNvPr id="22531" name="Rectangle 3"/>
          <p:cNvSpPr>
            <a:spLocks noGrp="1" noChangeArrowheads="1"/>
          </p:cNvSpPr>
          <p:nvPr>
            <p:ph type="subTitle" idx="4294967295"/>
          </p:nvPr>
        </p:nvSpPr>
        <p:spPr>
          <a:xfrm>
            <a:off x="0" y="1484313"/>
            <a:ext cx="7848600" cy="4535487"/>
          </a:xfrm>
        </p:spPr>
        <p:txBody>
          <a:bodyPr/>
          <a:lstStyle/>
          <a:p>
            <a:pPr eaLnBrk="1" hangingPunct="1">
              <a:lnSpc>
                <a:spcPct val="90000"/>
              </a:lnSpc>
              <a:buClr>
                <a:schemeClr val="tx2"/>
              </a:buClr>
              <a:buFont typeface="Wingdings" pitchFamily="2" charset="2"/>
              <a:buChar char="Ø"/>
            </a:pPr>
            <a:r>
              <a:rPr lang="tr-TR" altLang="tr-TR" sz="3200" b="1" dirty="0" smtClean="0">
                <a:solidFill>
                  <a:srgbClr val="333399"/>
                </a:solidFill>
                <a:latin typeface="Comic Sans MS" panose="030F0702030302020204" pitchFamily="66" charset="0"/>
                <a:cs typeface="Times New Roman" pitchFamily="18" charset="0"/>
              </a:rPr>
              <a:t> Bütçe Hazırlık Süreci</a:t>
            </a:r>
          </a:p>
          <a:p>
            <a:pPr eaLnBrk="1" hangingPunct="1">
              <a:lnSpc>
                <a:spcPct val="90000"/>
              </a:lnSpc>
              <a:buClr>
                <a:schemeClr val="tx2"/>
              </a:buClr>
            </a:pPr>
            <a:endParaRPr lang="tr-TR" altLang="tr-TR" sz="3200" b="1" dirty="0" smtClean="0">
              <a:solidFill>
                <a:srgbClr val="333399"/>
              </a:solidFill>
              <a:latin typeface="Comic Sans MS" panose="030F0702030302020204" pitchFamily="66" charset="0"/>
              <a:cs typeface="Times New Roman" pitchFamily="18" charset="0"/>
            </a:endParaRPr>
          </a:p>
          <a:p>
            <a:pPr eaLnBrk="1" hangingPunct="1">
              <a:lnSpc>
                <a:spcPct val="90000"/>
              </a:lnSpc>
              <a:buClr>
                <a:schemeClr val="tx2"/>
              </a:buClr>
              <a:buFont typeface="Wingdings" pitchFamily="2" charset="2"/>
              <a:buChar char="Ø"/>
            </a:pPr>
            <a:r>
              <a:rPr lang="tr-TR" altLang="tr-TR" sz="3200" b="1" dirty="0" smtClean="0">
                <a:solidFill>
                  <a:srgbClr val="333399"/>
                </a:solidFill>
                <a:latin typeface="Comic Sans MS" panose="030F0702030302020204" pitchFamily="66" charset="0"/>
                <a:cs typeface="Times New Roman" pitchFamily="18" charset="0"/>
              </a:rPr>
              <a:t> Bütçe Hazırlama Rehberi </a:t>
            </a:r>
          </a:p>
          <a:p>
            <a:pPr eaLnBrk="1" hangingPunct="1">
              <a:lnSpc>
                <a:spcPct val="90000"/>
              </a:lnSpc>
              <a:buClr>
                <a:schemeClr val="tx2"/>
              </a:buClr>
              <a:buFont typeface="Wingdings" pitchFamily="2" charset="2"/>
              <a:buChar char="Ø"/>
            </a:pPr>
            <a:endParaRPr lang="tr-TR" altLang="tr-TR" sz="3200" b="1" dirty="0" smtClean="0">
              <a:solidFill>
                <a:srgbClr val="333399"/>
              </a:solidFill>
              <a:latin typeface="Comic Sans MS" panose="030F0702030302020204" pitchFamily="66" charset="0"/>
              <a:cs typeface="Times New Roman" pitchFamily="18" charset="0"/>
            </a:endParaRPr>
          </a:p>
          <a:p>
            <a:pPr eaLnBrk="1" hangingPunct="1">
              <a:lnSpc>
                <a:spcPct val="90000"/>
              </a:lnSpc>
              <a:buClr>
                <a:schemeClr val="tx2"/>
              </a:buClr>
              <a:buFont typeface="Wingdings" pitchFamily="2" charset="2"/>
              <a:buChar char="Ø"/>
            </a:pPr>
            <a:r>
              <a:rPr lang="tr-TR" altLang="tr-TR" sz="3200" b="1" dirty="0" smtClean="0">
                <a:solidFill>
                  <a:srgbClr val="333399"/>
                </a:solidFill>
                <a:latin typeface="Comic Sans MS" panose="030F0702030302020204" pitchFamily="66" charset="0"/>
                <a:cs typeface="Times New Roman" pitchFamily="18" charset="0"/>
              </a:rPr>
              <a:t> Rehber Açıklamaları</a:t>
            </a:r>
          </a:p>
          <a:p>
            <a:pPr eaLnBrk="1" hangingPunct="1">
              <a:lnSpc>
                <a:spcPct val="90000"/>
              </a:lnSpc>
              <a:buClr>
                <a:schemeClr val="tx2"/>
              </a:buClr>
            </a:pPr>
            <a:endParaRPr lang="tr-TR" altLang="tr-TR" sz="3200" b="1" dirty="0" smtClean="0">
              <a:solidFill>
                <a:srgbClr val="333399"/>
              </a:solidFill>
              <a:latin typeface="Comic Sans MS" panose="030F0702030302020204" pitchFamily="66" charset="0"/>
              <a:cs typeface="Times New Roman" pitchFamily="18" charset="0"/>
            </a:endParaRPr>
          </a:p>
          <a:p>
            <a:pPr eaLnBrk="1" hangingPunct="1">
              <a:lnSpc>
                <a:spcPct val="90000"/>
              </a:lnSpc>
              <a:buClr>
                <a:schemeClr val="tx2"/>
              </a:buClr>
              <a:buFont typeface="Wingdings" pitchFamily="2" charset="2"/>
              <a:buChar char="Ø"/>
            </a:pPr>
            <a:r>
              <a:rPr lang="tr-TR" altLang="tr-TR" sz="3200" b="1" dirty="0" smtClean="0">
                <a:solidFill>
                  <a:srgbClr val="333399"/>
                </a:solidFill>
                <a:latin typeface="Comic Sans MS" panose="030F0702030302020204" pitchFamily="66" charset="0"/>
                <a:cs typeface="Times New Roman" pitchFamily="18" charset="0"/>
              </a:rPr>
              <a:t> Form Açıklamaları</a:t>
            </a:r>
          </a:p>
          <a:p>
            <a:pPr eaLnBrk="1" hangingPunct="1">
              <a:lnSpc>
                <a:spcPct val="90000"/>
              </a:lnSpc>
              <a:buClr>
                <a:schemeClr val="tx2"/>
              </a:buClr>
              <a:buFont typeface="Wingdings" pitchFamily="2" charset="2"/>
              <a:buChar char="Ø"/>
            </a:pPr>
            <a:endParaRPr lang="tr-TR" altLang="tr-TR" dirty="0" smtClean="0"/>
          </a:p>
          <a:p>
            <a:pPr eaLnBrk="1" hangingPunct="1">
              <a:lnSpc>
                <a:spcPct val="90000"/>
              </a:lnSpc>
              <a:buClr>
                <a:schemeClr val="tx2"/>
              </a:buClr>
              <a:buFont typeface="Wingdings" pitchFamily="2" charset="2"/>
              <a:buChar char="Ø"/>
            </a:pPr>
            <a:endParaRPr lang="tr-TR" altLang="tr-T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Yeni Resim.bmp"/>
          <p:cNvPicPr>
            <a:picLocks noChangeAspect="1"/>
          </p:cNvPicPr>
          <p:nvPr/>
        </p:nvPicPr>
        <p:blipFill>
          <a:blip r:embed="rId2" cstate="print"/>
          <a:stretch>
            <a:fillRect/>
          </a:stretch>
        </p:blipFill>
        <p:spPr>
          <a:xfrm>
            <a:off x="251520" y="0"/>
            <a:ext cx="864096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0" y="260648"/>
            <a:ext cx="7561263" cy="755650"/>
          </a:xfrm>
        </p:spPr>
        <p:txBody>
          <a:bodyPr>
            <a:noAutofit/>
          </a:bodyPr>
          <a:lstStyle/>
          <a:p>
            <a:pPr eaLnBrk="1" fontAlgn="auto" hangingPunct="1">
              <a:spcAft>
                <a:spcPts val="0"/>
              </a:spcAft>
              <a:defRPr/>
            </a:pPr>
            <a:r>
              <a:rPr lang="tr-TR" sz="3600" dirty="0" smtClean="0">
                <a:solidFill>
                  <a:srgbClr val="FF3399"/>
                </a:solidFill>
                <a:latin typeface="Comic Sans MS" pitchFamily="66" charset="0"/>
                <a:cs typeface="Times New Roman" panose="02020603050405020304" pitchFamily="18" charset="0"/>
              </a:rPr>
              <a:t>BÜTÇE HAZIRLAMA REHBERİ</a:t>
            </a:r>
          </a:p>
        </p:txBody>
      </p:sp>
      <p:sp>
        <p:nvSpPr>
          <p:cNvPr id="43011" name="Rectangle 3"/>
          <p:cNvSpPr>
            <a:spLocks noGrp="1" noChangeArrowheads="1"/>
          </p:cNvSpPr>
          <p:nvPr>
            <p:ph type="subTitle" idx="4294967295"/>
          </p:nvPr>
        </p:nvSpPr>
        <p:spPr>
          <a:xfrm>
            <a:off x="0" y="1052736"/>
            <a:ext cx="8143875" cy="5805264"/>
          </a:xfrm>
        </p:spPr>
        <p:txBody>
          <a:bodyPr/>
          <a:lstStyle/>
          <a:p>
            <a:pPr algn="just" eaLnBrk="1" hangingPunct="1">
              <a:lnSpc>
                <a:spcPct val="80000"/>
              </a:lnSpc>
              <a:buFont typeface="Arial" pitchFamily="34" charset="0"/>
              <a:buNone/>
            </a:pPr>
            <a:r>
              <a:rPr lang="tr-TR" altLang="tr-TR" dirty="0" smtClean="0">
                <a:latin typeface="Times New Roman" pitchFamily="18" charset="0"/>
                <a:cs typeface="Times New Roman" pitchFamily="18" charset="0"/>
              </a:rPr>
              <a:t>		</a:t>
            </a:r>
            <a:r>
              <a:rPr lang="tr-TR" altLang="tr-TR" sz="2800" dirty="0" smtClean="0">
                <a:solidFill>
                  <a:srgbClr val="333399"/>
                </a:solidFill>
                <a:latin typeface="Comic Sans MS" pitchFamily="66" charset="0"/>
                <a:cs typeface="Times New Roman" pitchFamily="18" charset="0"/>
              </a:rPr>
              <a:t>Bütçe hazırlama rehberinde;</a:t>
            </a:r>
          </a:p>
          <a:p>
            <a:pPr algn="just" eaLnBrk="1" hangingPunct="1">
              <a:lnSpc>
                <a:spcPct val="80000"/>
              </a:lnSpc>
              <a:buFont typeface="Arial" pitchFamily="34" charset="0"/>
              <a:buNone/>
            </a:pPr>
            <a:r>
              <a:rPr lang="tr-TR" altLang="tr-TR" sz="2800" dirty="0" smtClean="0">
                <a:solidFill>
                  <a:srgbClr val="333399"/>
                </a:solidFill>
                <a:latin typeface="Comic Sans MS" pitchFamily="66" charset="0"/>
                <a:cs typeface="Times New Roman" pitchFamily="18" charset="0"/>
              </a:rPr>
              <a:t>		</a:t>
            </a:r>
          </a:p>
          <a:p>
            <a:pPr algn="just" eaLnBrk="1" hangingPunct="1">
              <a:lnSpc>
                <a:spcPct val="80000"/>
              </a:lnSpc>
              <a:buClr>
                <a:schemeClr val="tx2"/>
              </a:buClr>
              <a:buFont typeface="Arial" pitchFamily="34" charset="0"/>
              <a:buNone/>
            </a:pPr>
            <a:r>
              <a:rPr lang="tr-TR" altLang="tr-TR" sz="2800" dirty="0" smtClean="0">
                <a:solidFill>
                  <a:srgbClr val="333399"/>
                </a:solidFill>
                <a:latin typeface="Comic Sans MS" pitchFamily="66" charset="0"/>
                <a:cs typeface="Times New Roman" pitchFamily="18" charset="0"/>
              </a:rPr>
              <a:t>		Bütçe hazırlık sürecinde üniversitelerin uymaları gereken genel ilkelere yer verilmektedir, </a:t>
            </a:r>
          </a:p>
          <a:p>
            <a:pPr algn="just" eaLnBrk="1" hangingPunct="1">
              <a:lnSpc>
                <a:spcPct val="80000"/>
              </a:lnSpc>
              <a:buClr>
                <a:schemeClr val="tx2"/>
              </a:buClr>
              <a:buFont typeface="Arial" pitchFamily="34" charset="0"/>
              <a:buNone/>
            </a:pPr>
            <a:endParaRPr lang="tr-TR" altLang="tr-TR" sz="2800" dirty="0" smtClean="0">
              <a:solidFill>
                <a:srgbClr val="333399"/>
              </a:solidFill>
              <a:latin typeface="Comic Sans MS" pitchFamily="66" charset="0"/>
              <a:cs typeface="Times New Roman" pitchFamily="18" charset="0"/>
            </a:endParaRPr>
          </a:p>
          <a:p>
            <a:pPr algn="just" eaLnBrk="1" hangingPunct="1">
              <a:lnSpc>
                <a:spcPct val="80000"/>
              </a:lnSpc>
              <a:buClr>
                <a:schemeClr val="tx2"/>
              </a:buClr>
              <a:buFont typeface="Arial" pitchFamily="34" charset="0"/>
              <a:buNone/>
            </a:pPr>
            <a:r>
              <a:rPr lang="tr-TR" altLang="tr-TR" sz="2800" dirty="0" smtClean="0">
                <a:solidFill>
                  <a:srgbClr val="333399"/>
                </a:solidFill>
                <a:latin typeface="Comic Sans MS" pitchFamily="66" charset="0"/>
                <a:cs typeface="Times New Roman" pitchFamily="18" charset="0"/>
              </a:rPr>
              <a:t> 		Genel ilkelerin yanı sıra birimler için özel düzenlemeler de mevcuttur.</a:t>
            </a:r>
          </a:p>
          <a:p>
            <a:pPr algn="just" eaLnBrk="1" hangingPunct="1">
              <a:lnSpc>
                <a:spcPct val="80000"/>
              </a:lnSpc>
              <a:buClr>
                <a:schemeClr val="tx2"/>
              </a:buClr>
              <a:buFont typeface="Arial" pitchFamily="34" charset="0"/>
              <a:buNone/>
            </a:pPr>
            <a:endParaRPr lang="tr-TR" altLang="tr-TR" sz="2800" dirty="0" smtClean="0">
              <a:solidFill>
                <a:srgbClr val="333399"/>
              </a:solidFill>
              <a:latin typeface="Comic Sans MS" pitchFamily="66" charset="0"/>
              <a:cs typeface="Times New Roman" pitchFamily="18" charset="0"/>
            </a:endParaRPr>
          </a:p>
          <a:p>
            <a:pPr algn="just" eaLnBrk="1" hangingPunct="1">
              <a:lnSpc>
                <a:spcPct val="80000"/>
              </a:lnSpc>
              <a:buClr>
                <a:schemeClr val="tx2"/>
              </a:buClr>
              <a:buFont typeface="Arial" pitchFamily="34" charset="0"/>
              <a:buNone/>
            </a:pPr>
            <a:r>
              <a:rPr lang="tr-TR" altLang="tr-TR" sz="2800" dirty="0" smtClean="0">
                <a:solidFill>
                  <a:srgbClr val="333399"/>
                </a:solidFill>
                <a:latin typeface="Comic Sans MS" pitchFamily="66" charset="0"/>
                <a:cs typeface="Times New Roman" pitchFamily="18" charset="0"/>
              </a:rPr>
              <a:t>		Uygulanmakta olan Bütçe Sistemi, Performans Esaslı Bütçeleme Sisteminin de alt yapısını teşkil edeceğinden, </a:t>
            </a:r>
            <a:r>
              <a:rPr lang="tr-TR" altLang="tr-TR" b="1" u="sng" dirty="0" smtClean="0">
                <a:solidFill>
                  <a:srgbClr val="FF3399"/>
                </a:solidFill>
                <a:latin typeface="Comic Sans MS" pitchFamily="66" charset="0"/>
                <a:cs typeface="Times New Roman" pitchFamily="18" charset="0"/>
              </a:rPr>
              <a:t>bütçe teklifleri ilgili birim yöneticilerinin sorumluluğunda hazırlanacak ve talep edilen ödeneklerle ulaşılması düşünülen hedefler arasında sürekli bir ilişki aranacaktır.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0" y="188913"/>
            <a:ext cx="6769100" cy="719137"/>
          </a:xfrm>
        </p:spPr>
        <p:txBody>
          <a:bodyPr>
            <a:normAutofit/>
          </a:bodyPr>
          <a:lstStyle/>
          <a:p>
            <a:pPr eaLnBrk="1" fontAlgn="auto" hangingPunct="1">
              <a:spcAft>
                <a:spcPts val="0"/>
              </a:spcAft>
              <a:defRPr/>
            </a:pPr>
            <a:r>
              <a:rPr lang="tr-TR" sz="3600" dirty="0" smtClean="0">
                <a:solidFill>
                  <a:srgbClr val="FF3399"/>
                </a:solidFill>
                <a:latin typeface="Comic Sans MS" pitchFamily="66" charset="0"/>
                <a:cs typeface="Times New Roman" panose="02020603050405020304" pitchFamily="18" charset="0"/>
              </a:rPr>
              <a:t>REHBER AÇIKLAMALARI</a:t>
            </a:r>
          </a:p>
        </p:txBody>
      </p:sp>
      <p:sp>
        <p:nvSpPr>
          <p:cNvPr id="25603" name="Rectangle 3"/>
          <p:cNvSpPr>
            <a:spLocks noGrp="1" noChangeArrowheads="1"/>
          </p:cNvSpPr>
          <p:nvPr>
            <p:ph type="subTitle" idx="4294967295"/>
          </p:nvPr>
        </p:nvSpPr>
        <p:spPr>
          <a:xfrm>
            <a:off x="0" y="981075"/>
            <a:ext cx="8064500" cy="4945063"/>
          </a:xfrm>
        </p:spPr>
        <p:txBody>
          <a:bodyPr>
            <a:normAutofit fontScale="92500" lnSpcReduction="10000"/>
          </a:bodyPr>
          <a:lstStyle/>
          <a:p>
            <a:pPr marL="365760" indent="-256032" algn="just" eaLnBrk="1" fontAlgn="auto" hangingPunct="1">
              <a:lnSpc>
                <a:spcPct val="80000"/>
              </a:lnSpc>
              <a:spcAft>
                <a:spcPts val="0"/>
              </a:spcAft>
              <a:buFont typeface="Arial" pitchFamily="34" charset="0"/>
              <a:buNone/>
              <a:defRPr/>
            </a:pPr>
            <a:r>
              <a:rPr lang="tr-TR" altLang="tr-TR" dirty="0" smtClean="0"/>
              <a:t>	</a:t>
            </a:r>
          </a:p>
          <a:p>
            <a:pPr marL="365760" indent="-256032" algn="just" eaLnBrk="1" fontAlgn="auto" hangingPunct="1">
              <a:lnSpc>
                <a:spcPct val="80000"/>
              </a:lnSpc>
              <a:spcAft>
                <a:spcPts val="0"/>
              </a:spcAft>
              <a:buFont typeface="Arial" pitchFamily="34" charset="0"/>
              <a:buNone/>
              <a:defRPr/>
            </a:pPr>
            <a:r>
              <a:rPr lang="tr-TR" altLang="tr-TR" dirty="0" smtClean="0"/>
              <a:t>	</a:t>
            </a:r>
          </a:p>
          <a:p>
            <a:pPr marL="365760" indent="-256032" algn="just" eaLnBrk="1" fontAlgn="auto" hangingPunct="1">
              <a:lnSpc>
                <a:spcPct val="80000"/>
              </a:lnSpc>
              <a:spcAft>
                <a:spcPts val="0"/>
              </a:spcAft>
              <a:buFont typeface="Arial" pitchFamily="34" charset="0"/>
              <a:buNone/>
              <a:defRPr/>
            </a:pPr>
            <a:r>
              <a:rPr lang="tr-TR" altLang="tr-TR" dirty="0" smtClean="0">
                <a:latin typeface="Times New Roman" pitchFamily="18" charset="0"/>
                <a:cs typeface="Times New Roman" pitchFamily="18" charset="0"/>
              </a:rPr>
              <a:t>	</a:t>
            </a:r>
            <a:r>
              <a:rPr lang="tr-TR" altLang="tr-TR" dirty="0" smtClean="0">
                <a:solidFill>
                  <a:srgbClr val="333399"/>
                </a:solidFill>
                <a:latin typeface="Comic Sans MS" pitchFamily="66" charset="0"/>
                <a:cs typeface="Times New Roman" pitchFamily="18" charset="0"/>
              </a:rPr>
              <a:t>* </a:t>
            </a:r>
            <a:r>
              <a:rPr lang="tr-TR" altLang="tr-TR" sz="2800" dirty="0" smtClean="0">
                <a:solidFill>
                  <a:srgbClr val="333399"/>
                </a:solidFill>
                <a:latin typeface="Comic Sans MS" pitchFamily="66" charset="0"/>
                <a:cs typeface="Times New Roman" pitchFamily="18" charset="0"/>
              </a:rPr>
              <a:t>Birimler, bütçe tekliflerini Analitik Bütçe Sınıflandırmasına uygun olarak hazırlayacaklardır.</a:t>
            </a:r>
          </a:p>
          <a:p>
            <a:pPr marL="365760" indent="-256032" algn="just" eaLnBrk="1" fontAlgn="auto" hangingPunct="1">
              <a:lnSpc>
                <a:spcPct val="80000"/>
              </a:lnSpc>
              <a:spcAft>
                <a:spcPts val="0"/>
              </a:spcAft>
              <a:buFont typeface="Arial" pitchFamily="34" charset="0"/>
              <a:buNone/>
              <a:defRPr/>
            </a:pPr>
            <a:endParaRPr lang="tr-TR" altLang="tr-TR" sz="2800" dirty="0" smtClean="0">
              <a:solidFill>
                <a:srgbClr val="333399"/>
              </a:solidFill>
              <a:latin typeface="Comic Sans MS" pitchFamily="66" charset="0"/>
              <a:cs typeface="Times New Roman" pitchFamily="18" charset="0"/>
            </a:endParaRPr>
          </a:p>
          <a:p>
            <a:pPr marL="365760" indent="-256032" algn="just" eaLnBrk="1" fontAlgn="auto" hangingPunct="1">
              <a:lnSpc>
                <a:spcPct val="80000"/>
              </a:lnSpc>
              <a:spcAft>
                <a:spcPts val="0"/>
              </a:spcAft>
              <a:buFont typeface="Arial" pitchFamily="34" charset="0"/>
              <a:buNone/>
              <a:defRPr/>
            </a:pPr>
            <a:r>
              <a:rPr lang="tr-TR" altLang="tr-TR" sz="2800" dirty="0" smtClean="0">
                <a:solidFill>
                  <a:srgbClr val="333399"/>
                </a:solidFill>
                <a:latin typeface="Comic Sans MS" pitchFamily="66" charset="0"/>
                <a:cs typeface="Times New Roman" pitchFamily="18" charset="0"/>
              </a:rPr>
              <a:t>	* Bütçe tekliflerinin hazırlanmasında her bir birimin yürütmekte olduğu hizmetler gözden geçirilerek ihtiyaç duyulmayan  hizmetler için ödenek teklif edilmeyecektir.</a:t>
            </a:r>
          </a:p>
          <a:p>
            <a:pPr marL="365760" indent="-256032" algn="just" eaLnBrk="1" fontAlgn="auto" hangingPunct="1">
              <a:lnSpc>
                <a:spcPct val="80000"/>
              </a:lnSpc>
              <a:spcAft>
                <a:spcPts val="0"/>
              </a:spcAft>
              <a:buFont typeface="Arial" pitchFamily="34" charset="0"/>
              <a:buNone/>
              <a:defRPr/>
            </a:pPr>
            <a:endParaRPr lang="tr-TR" altLang="tr-TR" dirty="0" smtClean="0">
              <a:latin typeface="Times New Roman" pitchFamily="18" charset="0"/>
              <a:cs typeface="Times New Roman" pitchFamily="18" charset="0"/>
            </a:endParaRPr>
          </a:p>
          <a:p>
            <a:pPr marL="365760" indent="-256032" algn="just" eaLnBrk="1" fontAlgn="auto" hangingPunct="1">
              <a:lnSpc>
                <a:spcPct val="80000"/>
              </a:lnSpc>
              <a:spcAft>
                <a:spcPts val="0"/>
              </a:spcAft>
              <a:buFont typeface="Arial" pitchFamily="34" charset="0"/>
              <a:buNone/>
              <a:defRPr/>
            </a:pPr>
            <a:r>
              <a:rPr lang="tr-TR" altLang="tr-TR" b="1" dirty="0" smtClean="0">
                <a:solidFill>
                  <a:srgbClr val="FF0000"/>
                </a:solidFill>
                <a:latin typeface="Times New Roman" pitchFamily="18" charset="0"/>
                <a:cs typeface="Times New Roman" pitchFamily="18" charset="0"/>
              </a:rPr>
              <a:t>		</a:t>
            </a:r>
            <a:r>
              <a:rPr lang="tr-TR" altLang="tr-TR" sz="3000" b="1" dirty="0" smtClean="0">
                <a:solidFill>
                  <a:srgbClr val="FF3399"/>
                </a:solidFill>
                <a:latin typeface="Comic Sans MS" pitchFamily="66" charset="0"/>
                <a:cs typeface="Times New Roman" pitchFamily="18" charset="0"/>
              </a:rPr>
              <a:t>“Ödenek teklifleri ile Gelir tahminlerine” ilişkin bütçe fişleri, hizmet maliyeti ile gelir tahminlerinin hesaplanmasına ilişkin ayrıntılı ve somut verilere dayandırılacaktır.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0" y="333375"/>
            <a:ext cx="6697663" cy="658813"/>
          </a:xfrm>
        </p:spPr>
        <p:txBody>
          <a:bodyPr>
            <a:normAutofit fontScale="90000"/>
          </a:bodyPr>
          <a:lstStyle/>
          <a:p>
            <a:pPr eaLnBrk="1" fontAlgn="auto" hangingPunct="1">
              <a:spcAft>
                <a:spcPts val="0"/>
              </a:spcAft>
              <a:defRPr/>
            </a:pPr>
            <a:r>
              <a:rPr lang="tr-TR" sz="4000" dirty="0" smtClean="0">
                <a:solidFill>
                  <a:srgbClr val="FF3399"/>
                </a:solidFill>
                <a:latin typeface="Comic Sans MS" pitchFamily="66" charset="0"/>
                <a:cs typeface="Times New Roman" panose="02020603050405020304" pitchFamily="18" charset="0"/>
              </a:rPr>
              <a:t>REHBER AÇIKLAMALARI</a:t>
            </a:r>
          </a:p>
        </p:txBody>
      </p:sp>
      <p:sp>
        <p:nvSpPr>
          <p:cNvPr id="45059" name="Rectangle 3"/>
          <p:cNvSpPr>
            <a:spLocks noGrp="1" noChangeArrowheads="1"/>
          </p:cNvSpPr>
          <p:nvPr>
            <p:ph type="subTitle" idx="4294967295"/>
          </p:nvPr>
        </p:nvSpPr>
        <p:spPr>
          <a:xfrm>
            <a:off x="251520" y="980728"/>
            <a:ext cx="8388350" cy="5429250"/>
          </a:xfrm>
        </p:spPr>
        <p:txBody>
          <a:bodyPr/>
          <a:lstStyle/>
          <a:p>
            <a:pPr algn="just" eaLnBrk="1" hangingPunct="1">
              <a:lnSpc>
                <a:spcPct val="80000"/>
              </a:lnSpc>
              <a:buFont typeface="Arial" pitchFamily="34" charset="0"/>
              <a:buNone/>
            </a:pPr>
            <a:r>
              <a:rPr lang="tr-TR" altLang="tr-TR" sz="2600" dirty="0" smtClean="0"/>
              <a:t>	</a:t>
            </a:r>
          </a:p>
          <a:p>
            <a:pPr algn="just" eaLnBrk="1" hangingPunct="1">
              <a:lnSpc>
                <a:spcPct val="80000"/>
              </a:lnSpc>
              <a:buFont typeface="Arial" pitchFamily="34" charset="0"/>
              <a:buNone/>
            </a:pPr>
            <a:r>
              <a:rPr lang="tr-TR" altLang="tr-TR" sz="2600" b="1" dirty="0" smtClean="0">
                <a:latin typeface="Times New Roman" pitchFamily="18" charset="0"/>
                <a:cs typeface="Times New Roman" pitchFamily="18" charset="0"/>
              </a:rPr>
              <a:t>  * </a:t>
            </a:r>
            <a:r>
              <a:rPr lang="tr-TR" altLang="tr-TR" sz="2600" dirty="0" smtClean="0">
                <a:solidFill>
                  <a:srgbClr val="333399"/>
                </a:solidFill>
                <a:latin typeface="Comic Sans MS" pitchFamily="66" charset="0"/>
                <a:cs typeface="Times New Roman" pitchFamily="18" charset="0"/>
              </a:rPr>
              <a:t>Strateji Geliştirme Daire Başkanlığı, bütçe tekliflerinin hazırlanmasını sağlamak üzere gerekli koordinasyonu yürütecektir. </a:t>
            </a:r>
          </a:p>
          <a:p>
            <a:pPr algn="just" eaLnBrk="1" hangingPunct="1">
              <a:lnSpc>
                <a:spcPct val="80000"/>
              </a:lnSpc>
              <a:buFont typeface="Arial" pitchFamily="34" charset="0"/>
              <a:buNone/>
            </a:pPr>
            <a:endParaRPr lang="tr-TR" altLang="tr-TR" sz="2600" dirty="0" smtClean="0">
              <a:solidFill>
                <a:srgbClr val="333399"/>
              </a:solidFill>
              <a:latin typeface="Comic Sans MS" pitchFamily="66" charset="0"/>
              <a:cs typeface="Times New Roman" pitchFamily="18" charset="0"/>
            </a:endParaRPr>
          </a:p>
          <a:p>
            <a:pPr algn="just" eaLnBrk="1" hangingPunct="1">
              <a:lnSpc>
                <a:spcPct val="80000"/>
              </a:lnSpc>
              <a:buFont typeface="Arial" pitchFamily="34" charset="0"/>
              <a:buNone/>
            </a:pPr>
            <a:r>
              <a:rPr lang="tr-TR" altLang="tr-TR" sz="2600" dirty="0" smtClean="0">
                <a:solidFill>
                  <a:srgbClr val="333399"/>
                </a:solidFill>
                <a:latin typeface="Comic Sans MS" pitchFamily="66" charset="0"/>
                <a:cs typeface="Times New Roman" pitchFamily="18" charset="0"/>
              </a:rPr>
              <a:t>    * 14/9/1991 tarihli ve 91/2268 sayılı Bakanlar Kurulu Kararı ile yürürlüğe konulan Memurlara Yapılacak Giyecek Yardımı Yönetmeliğinde 07/05/2010 tarihli ve 2010/508 sayılı Bakanlar Kurulu Kararıyla yapılan değişiklikle bazı personele yapılacak giyecek yardımının nakdi olarak ödenmesi öngörüldüğünden, söz konusu personelin yer aldığı idareler, bu kapsamda nakdi olarak ödenecek giyecek yardımına ilişkin ödenek tekliflerini </a:t>
            </a:r>
            <a:r>
              <a:rPr lang="tr-TR" altLang="tr-TR" sz="2600" b="1" dirty="0" smtClean="0">
                <a:solidFill>
                  <a:srgbClr val="FF3399"/>
                </a:solidFill>
                <a:latin typeface="Comic Sans MS" pitchFamily="66" charset="0"/>
                <a:cs typeface="Times New Roman" pitchFamily="18" charset="0"/>
              </a:rPr>
              <a:t>“01.1.4- Sosyal Haklar” ekonomik kodundan teklif edeceklerdir.</a:t>
            </a:r>
            <a:endParaRPr lang="tr-TR" altLang="tr-TR" sz="2600" dirty="0" smtClean="0">
              <a:solidFill>
                <a:srgbClr val="FF3399"/>
              </a:solidFill>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0" y="115888"/>
            <a:ext cx="7091363" cy="625475"/>
          </a:xfrm>
        </p:spPr>
        <p:txBody>
          <a:bodyPr>
            <a:normAutofit fontScale="90000"/>
          </a:bodyPr>
          <a:lstStyle/>
          <a:p>
            <a:pPr eaLnBrk="1" fontAlgn="auto" hangingPunct="1">
              <a:spcAft>
                <a:spcPts val="0"/>
              </a:spcAft>
              <a:defRPr/>
            </a:pPr>
            <a:r>
              <a:rPr lang="tr-TR" sz="4000" dirty="0" smtClean="0">
                <a:solidFill>
                  <a:srgbClr val="FF3399"/>
                </a:solidFill>
                <a:latin typeface="Comic Sans MS" pitchFamily="66" charset="0"/>
                <a:cs typeface="Times New Roman" panose="02020603050405020304" pitchFamily="18" charset="0"/>
              </a:rPr>
              <a:t>REHBER AÇIKLAMALARI</a:t>
            </a:r>
          </a:p>
        </p:txBody>
      </p:sp>
      <p:sp>
        <p:nvSpPr>
          <p:cNvPr id="46083" name="Rectangle 3"/>
          <p:cNvSpPr>
            <a:spLocks noGrp="1" noChangeArrowheads="1"/>
          </p:cNvSpPr>
          <p:nvPr>
            <p:ph type="subTitle" idx="4294967295"/>
          </p:nvPr>
        </p:nvSpPr>
        <p:spPr>
          <a:xfrm>
            <a:off x="0" y="765175"/>
            <a:ext cx="8208963" cy="5572125"/>
          </a:xfrm>
        </p:spPr>
        <p:txBody>
          <a:bodyPr/>
          <a:lstStyle/>
          <a:p>
            <a:pPr algn="just" eaLnBrk="1" hangingPunct="1">
              <a:lnSpc>
                <a:spcPct val="80000"/>
              </a:lnSpc>
              <a:buFont typeface="Arial" pitchFamily="34" charset="0"/>
              <a:buNone/>
            </a:pPr>
            <a:r>
              <a:rPr lang="tr-TR" altLang="tr-TR" sz="2600" dirty="0" smtClean="0">
                <a:latin typeface="Times New Roman" pitchFamily="18" charset="0"/>
                <a:cs typeface="Times New Roman" pitchFamily="18" charset="0"/>
              </a:rPr>
              <a:t>		</a:t>
            </a:r>
          </a:p>
          <a:p>
            <a:pPr algn="just" eaLnBrk="1" hangingPunct="1">
              <a:lnSpc>
                <a:spcPct val="80000"/>
              </a:lnSpc>
              <a:buFont typeface="Arial" pitchFamily="34" charset="0"/>
              <a:buNone/>
            </a:pPr>
            <a:endParaRPr lang="tr-TR" altLang="tr-TR" sz="2600" dirty="0" smtClean="0">
              <a:solidFill>
                <a:srgbClr val="333399"/>
              </a:solidFill>
              <a:latin typeface="Times New Roman" pitchFamily="18" charset="0"/>
              <a:cs typeface="Times New Roman" pitchFamily="18" charset="0"/>
            </a:endParaRPr>
          </a:p>
          <a:p>
            <a:pPr algn="just" eaLnBrk="1" hangingPunct="1">
              <a:lnSpc>
                <a:spcPct val="80000"/>
              </a:lnSpc>
              <a:buFont typeface="Arial" pitchFamily="34" charset="0"/>
              <a:buNone/>
            </a:pPr>
            <a:r>
              <a:rPr lang="tr-TR" altLang="tr-TR" sz="2600" dirty="0" smtClean="0">
                <a:solidFill>
                  <a:srgbClr val="333399"/>
                </a:solidFill>
                <a:latin typeface="Times New Roman" pitchFamily="18" charset="0"/>
                <a:cs typeface="Times New Roman" pitchFamily="18" charset="0"/>
              </a:rPr>
              <a:t>	* </a:t>
            </a:r>
            <a:r>
              <a:rPr lang="tr-TR" altLang="tr-TR" b="1" dirty="0" smtClean="0">
                <a:solidFill>
                  <a:srgbClr val="FF3399"/>
                </a:solidFill>
                <a:latin typeface="Comic Sans MS" pitchFamily="66" charset="0"/>
                <a:cs typeface="Times New Roman" pitchFamily="18" charset="0"/>
              </a:rPr>
              <a:t>“Özel Kalem”</a:t>
            </a:r>
            <a:r>
              <a:rPr lang="tr-TR" altLang="tr-TR" dirty="0" smtClean="0">
                <a:solidFill>
                  <a:srgbClr val="333399"/>
                </a:solidFill>
                <a:latin typeface="Comic Sans MS" pitchFamily="66" charset="0"/>
                <a:cs typeface="Times New Roman" pitchFamily="18" charset="0"/>
              </a:rPr>
              <a:t>, üst yönetimi kapsayacak şekilde bütçelenecektir.</a:t>
            </a:r>
          </a:p>
          <a:p>
            <a:pPr algn="just" eaLnBrk="1" hangingPunct="1">
              <a:lnSpc>
                <a:spcPct val="80000"/>
              </a:lnSpc>
              <a:buFont typeface="Arial" pitchFamily="34" charset="0"/>
              <a:buNone/>
            </a:pPr>
            <a:r>
              <a:rPr lang="tr-TR" altLang="tr-TR" dirty="0" smtClean="0">
                <a:solidFill>
                  <a:srgbClr val="333399"/>
                </a:solidFill>
                <a:latin typeface="Comic Sans MS" pitchFamily="66" charset="0"/>
                <a:cs typeface="Times New Roman" pitchFamily="18" charset="0"/>
              </a:rPr>
              <a:t>		</a:t>
            </a:r>
          </a:p>
          <a:p>
            <a:pPr algn="just" eaLnBrk="1" hangingPunct="1">
              <a:lnSpc>
                <a:spcPct val="80000"/>
              </a:lnSpc>
              <a:buFont typeface="Arial" pitchFamily="34" charset="0"/>
              <a:buNone/>
            </a:pPr>
            <a:r>
              <a:rPr lang="tr-TR" altLang="tr-TR" dirty="0" smtClean="0">
                <a:solidFill>
                  <a:srgbClr val="333399"/>
                </a:solidFill>
                <a:latin typeface="Comic Sans MS" pitchFamily="66" charset="0"/>
                <a:cs typeface="Times New Roman" pitchFamily="18" charset="0"/>
              </a:rPr>
              <a:t>	* Memurların öğle yemeğine yardım ödenekleri </a:t>
            </a:r>
            <a:r>
              <a:rPr lang="tr-TR" altLang="tr-TR" b="1" dirty="0" smtClean="0">
                <a:solidFill>
                  <a:srgbClr val="FF3399"/>
                </a:solidFill>
                <a:latin typeface="Comic Sans MS" pitchFamily="66" charset="0"/>
                <a:cs typeface="Times New Roman" pitchFamily="18" charset="0"/>
              </a:rPr>
              <a:t>İdari ve Mali İşler Dairesi Başkanlığı</a:t>
            </a:r>
            <a:r>
              <a:rPr lang="tr-TR" altLang="tr-TR" dirty="0" smtClean="0">
                <a:solidFill>
                  <a:srgbClr val="333399"/>
                </a:solidFill>
                <a:latin typeface="Comic Sans MS" pitchFamily="66" charset="0"/>
                <a:cs typeface="Times New Roman" pitchFamily="18" charset="0"/>
              </a:rPr>
              <a:t> altında izlenecektir. </a:t>
            </a:r>
          </a:p>
          <a:p>
            <a:pPr algn="just" eaLnBrk="1" hangingPunct="1">
              <a:lnSpc>
                <a:spcPct val="80000"/>
              </a:lnSpc>
              <a:buFont typeface="Arial" pitchFamily="34" charset="0"/>
              <a:buNone/>
            </a:pPr>
            <a:endParaRPr lang="tr-TR" altLang="tr-TR" dirty="0" smtClean="0">
              <a:solidFill>
                <a:srgbClr val="333399"/>
              </a:solidFill>
              <a:latin typeface="Comic Sans MS" pitchFamily="66" charset="0"/>
              <a:cs typeface="Times New Roman" pitchFamily="18" charset="0"/>
            </a:endParaRPr>
          </a:p>
          <a:p>
            <a:pPr algn="just" eaLnBrk="1" hangingPunct="1">
              <a:lnSpc>
                <a:spcPct val="80000"/>
              </a:lnSpc>
              <a:buFont typeface="Arial" pitchFamily="34" charset="0"/>
              <a:buNone/>
            </a:pPr>
            <a:r>
              <a:rPr lang="tr-TR" altLang="tr-TR" dirty="0" smtClean="0">
                <a:solidFill>
                  <a:srgbClr val="333399"/>
                </a:solidFill>
                <a:latin typeface="Comic Sans MS" pitchFamily="66" charset="0"/>
                <a:cs typeface="Times New Roman" pitchFamily="18" charset="0"/>
              </a:rPr>
              <a:t>	* Öğrenci yemeği </a:t>
            </a:r>
            <a:r>
              <a:rPr lang="tr-TR" altLang="tr-TR" b="1" dirty="0" smtClean="0">
                <a:solidFill>
                  <a:srgbClr val="FF3399"/>
                </a:solidFill>
                <a:latin typeface="Comic Sans MS" pitchFamily="66" charset="0"/>
                <a:cs typeface="Times New Roman" pitchFamily="18" charset="0"/>
              </a:rPr>
              <a:t>Sağlık Kültür ve Spor Dairesi Başkanlığı</a:t>
            </a:r>
            <a:r>
              <a:rPr lang="tr-TR" altLang="tr-TR" dirty="0" smtClean="0">
                <a:solidFill>
                  <a:srgbClr val="333399"/>
                </a:solidFill>
                <a:latin typeface="Comic Sans MS" pitchFamily="66" charset="0"/>
                <a:cs typeface="Times New Roman" pitchFamily="18" charset="0"/>
              </a:rPr>
              <a:t> altında izlenecektir.</a:t>
            </a:r>
          </a:p>
          <a:p>
            <a:pPr algn="just" eaLnBrk="1" hangingPunct="1">
              <a:lnSpc>
                <a:spcPct val="80000"/>
              </a:lnSpc>
              <a:buFont typeface="Arial" pitchFamily="34" charset="0"/>
              <a:buNone/>
            </a:pPr>
            <a:endParaRPr lang="tr-TR" altLang="tr-TR" sz="2600" dirty="0" smtClean="0"/>
          </a:p>
          <a:p>
            <a:pPr algn="just" eaLnBrk="1" hangingPunct="1">
              <a:lnSpc>
                <a:spcPct val="80000"/>
              </a:lnSpc>
              <a:buFont typeface="Arial" pitchFamily="34" charset="0"/>
              <a:buNone/>
            </a:pPr>
            <a:r>
              <a:rPr lang="tr-TR" altLang="tr-TR" sz="2600"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285720" y="571480"/>
            <a:ext cx="6408738" cy="769938"/>
          </a:xfrm>
        </p:spPr>
        <p:txBody>
          <a:bodyPr>
            <a:normAutofit/>
          </a:bodyPr>
          <a:lstStyle/>
          <a:p>
            <a:pPr eaLnBrk="1" fontAlgn="auto" hangingPunct="1">
              <a:spcAft>
                <a:spcPts val="0"/>
              </a:spcAft>
              <a:defRPr/>
            </a:pPr>
            <a:r>
              <a:rPr lang="tr-TR" sz="4000" dirty="0" smtClean="0">
                <a:solidFill>
                  <a:srgbClr val="FF3399"/>
                </a:solidFill>
                <a:latin typeface="Comic Sans MS" pitchFamily="66" charset="0"/>
                <a:cs typeface="Times New Roman" panose="02020603050405020304" pitchFamily="18" charset="0"/>
              </a:rPr>
              <a:t>REHBER AÇIKLAMALARI</a:t>
            </a:r>
          </a:p>
        </p:txBody>
      </p:sp>
      <p:sp>
        <p:nvSpPr>
          <p:cNvPr id="47107" name="Rectangle 3"/>
          <p:cNvSpPr>
            <a:spLocks noGrp="1" noChangeArrowheads="1"/>
          </p:cNvSpPr>
          <p:nvPr>
            <p:ph type="subTitle" idx="4294967295"/>
          </p:nvPr>
        </p:nvSpPr>
        <p:spPr>
          <a:xfrm>
            <a:off x="500034" y="1928802"/>
            <a:ext cx="8358188" cy="5813425"/>
          </a:xfrm>
        </p:spPr>
        <p:txBody>
          <a:bodyPr/>
          <a:lstStyle/>
          <a:p>
            <a:pPr algn="just" eaLnBrk="1" hangingPunct="1">
              <a:lnSpc>
                <a:spcPct val="90000"/>
              </a:lnSpc>
              <a:buNone/>
            </a:pPr>
            <a:r>
              <a:rPr lang="tr-TR" altLang="tr-TR" sz="2400" b="1" dirty="0" smtClean="0">
                <a:solidFill>
                  <a:srgbClr val="333399"/>
                </a:solidFill>
                <a:latin typeface="Comic Sans MS" pitchFamily="66" charset="0"/>
                <a:cs typeface="Times New Roman" pitchFamily="18" charset="0"/>
              </a:rPr>
              <a:t>* Üniversitemizin güvenlik ve koruma hizmetlerinin ihale suretiyle temini durumunda, buna ilişkin ödenek teklifleri “03.1.4 Kurumsal Güvenlik Hizmetleri” fonksiyonel kodunda ve “03.5.1.09 Özel Güvenlik Hizmeti Alım Giderleri” ekonomik kodunda gösterilecektir.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2204864"/>
            <a:ext cx="7920880" cy="3416320"/>
          </a:xfrm>
          <a:prstGeom prst="rect">
            <a:avLst/>
          </a:prstGeom>
        </p:spPr>
        <p:txBody>
          <a:bodyPr wrap="square">
            <a:spAutoFit/>
          </a:bodyPr>
          <a:lstStyle/>
          <a:p>
            <a:pPr algn="just" eaLnBrk="1" hangingPunct="1">
              <a:lnSpc>
                <a:spcPct val="90000"/>
              </a:lnSpc>
              <a:buNone/>
            </a:pPr>
            <a:r>
              <a:rPr lang="tr-TR" altLang="tr-TR" sz="2800" b="1" dirty="0" smtClean="0">
                <a:solidFill>
                  <a:srgbClr val="FF3399"/>
                </a:solidFill>
                <a:latin typeface="Comic Sans MS" pitchFamily="66" charset="0"/>
                <a:cs typeface="Times New Roman" pitchFamily="18" charset="0"/>
              </a:rPr>
              <a:t>Üniversitemizin Harcama Birimleri;</a:t>
            </a:r>
          </a:p>
          <a:p>
            <a:pPr algn="just" eaLnBrk="1" hangingPunct="1">
              <a:lnSpc>
                <a:spcPct val="90000"/>
              </a:lnSpc>
              <a:buNone/>
            </a:pPr>
            <a:endParaRPr lang="tr-TR" altLang="tr-TR" sz="2800" b="1" dirty="0" smtClean="0">
              <a:solidFill>
                <a:srgbClr val="FF3399"/>
              </a:solidFill>
              <a:latin typeface="Comic Sans MS" pitchFamily="66" charset="0"/>
              <a:cs typeface="Times New Roman" pitchFamily="18" charset="0"/>
            </a:endParaRPr>
          </a:p>
          <a:p>
            <a:pPr algn="just" eaLnBrk="1" hangingPunct="1">
              <a:lnSpc>
                <a:spcPct val="90000"/>
              </a:lnSpc>
              <a:buNone/>
            </a:pPr>
            <a:r>
              <a:rPr lang="tr-TR" altLang="tr-TR" sz="2800" b="1" dirty="0" smtClean="0">
                <a:solidFill>
                  <a:srgbClr val="333399"/>
                </a:solidFill>
                <a:latin typeface="Comic Sans MS" pitchFamily="66" charset="0"/>
                <a:cs typeface="Times New Roman" pitchFamily="18" charset="0"/>
              </a:rPr>
              <a:t>*</a:t>
            </a:r>
            <a:r>
              <a:rPr lang="tr-TR" altLang="tr-TR" sz="2600" b="1" dirty="0" smtClean="0">
                <a:solidFill>
                  <a:srgbClr val="333399"/>
                </a:solidFill>
                <a:latin typeface="Comic Sans MS" pitchFamily="66" charset="0"/>
                <a:cs typeface="Times New Roman" pitchFamily="18" charset="0"/>
              </a:rPr>
              <a:t> Rektörlük (Özel Kalem) ait giderler=</a:t>
            </a:r>
            <a:r>
              <a:rPr lang="tr-TR" altLang="tr-TR" sz="2600" b="1" dirty="0" smtClean="0">
                <a:solidFill>
                  <a:srgbClr val="FF3399"/>
                </a:solidFill>
                <a:latin typeface="Comic Sans MS" pitchFamily="66" charset="0"/>
                <a:cs typeface="Times New Roman" pitchFamily="18" charset="0"/>
              </a:rPr>
              <a:t>(09.9.9)</a:t>
            </a:r>
          </a:p>
          <a:p>
            <a:pPr algn="just" eaLnBrk="1" hangingPunct="1">
              <a:lnSpc>
                <a:spcPct val="90000"/>
              </a:lnSpc>
              <a:buNone/>
            </a:pPr>
            <a:r>
              <a:rPr lang="tr-TR" altLang="tr-TR" sz="2600" b="1" dirty="0" smtClean="0">
                <a:solidFill>
                  <a:srgbClr val="333399"/>
                </a:solidFill>
                <a:latin typeface="Comic Sans MS" pitchFamily="66" charset="0"/>
                <a:cs typeface="Times New Roman" pitchFamily="18" charset="0"/>
              </a:rPr>
              <a:t>* Genel Sekreterliğe ait giderler= </a:t>
            </a:r>
            <a:r>
              <a:rPr lang="tr-TR" altLang="tr-TR" sz="2600" b="1" dirty="0" smtClean="0">
                <a:solidFill>
                  <a:srgbClr val="FF3399"/>
                </a:solidFill>
                <a:latin typeface="Comic Sans MS" pitchFamily="66" charset="0"/>
                <a:cs typeface="Times New Roman" pitchFamily="18" charset="0"/>
              </a:rPr>
              <a:t>(01.3.9)</a:t>
            </a:r>
            <a:endParaRPr lang="tr-TR" altLang="tr-TR" sz="2600" b="1" dirty="0" smtClean="0">
              <a:solidFill>
                <a:srgbClr val="333399"/>
              </a:solidFill>
              <a:latin typeface="Comic Sans MS" pitchFamily="66" charset="0"/>
              <a:cs typeface="Times New Roman" pitchFamily="18" charset="0"/>
            </a:endParaRPr>
          </a:p>
          <a:p>
            <a:pPr algn="just" eaLnBrk="1" hangingPunct="1">
              <a:lnSpc>
                <a:spcPct val="90000"/>
              </a:lnSpc>
              <a:buNone/>
            </a:pPr>
            <a:r>
              <a:rPr lang="tr-TR" altLang="tr-TR" sz="2600" b="1" dirty="0" smtClean="0">
                <a:solidFill>
                  <a:srgbClr val="333399"/>
                </a:solidFill>
                <a:latin typeface="Comic Sans MS" pitchFamily="66" charset="0"/>
                <a:cs typeface="Times New Roman" pitchFamily="18" charset="0"/>
              </a:rPr>
              <a:t>* </a:t>
            </a:r>
            <a:r>
              <a:rPr lang="tr-TR" altLang="tr-TR" sz="2600" b="1" dirty="0" err="1" smtClean="0">
                <a:solidFill>
                  <a:srgbClr val="333399"/>
                </a:solidFill>
                <a:latin typeface="Comic Sans MS" pitchFamily="66" charset="0"/>
                <a:cs typeface="Times New Roman" pitchFamily="18" charset="0"/>
              </a:rPr>
              <a:t>Kütüp</a:t>
            </a:r>
            <a:r>
              <a:rPr lang="tr-TR" altLang="tr-TR" sz="2600" b="1" dirty="0" smtClean="0">
                <a:solidFill>
                  <a:srgbClr val="333399"/>
                </a:solidFill>
                <a:latin typeface="Comic Sans MS" pitchFamily="66" charset="0"/>
                <a:cs typeface="Times New Roman" pitchFamily="18" charset="0"/>
              </a:rPr>
              <a:t>. ve Dok. Dairesi Baş. </a:t>
            </a:r>
            <a:r>
              <a:rPr lang="tr-TR" altLang="tr-TR" sz="2600" b="1" dirty="0" err="1" smtClean="0">
                <a:solidFill>
                  <a:srgbClr val="333399"/>
                </a:solidFill>
                <a:latin typeface="Comic Sans MS" pitchFamily="66" charset="0"/>
                <a:cs typeface="Times New Roman" pitchFamily="18" charset="0"/>
              </a:rPr>
              <a:t>Gid</a:t>
            </a:r>
            <a:r>
              <a:rPr lang="tr-TR" altLang="tr-TR" sz="2600" b="1" dirty="0" smtClean="0">
                <a:solidFill>
                  <a:srgbClr val="333399"/>
                </a:solidFill>
                <a:latin typeface="Comic Sans MS" pitchFamily="66" charset="0"/>
                <a:cs typeface="Times New Roman" pitchFamily="18" charset="0"/>
              </a:rPr>
              <a:t>.= </a:t>
            </a:r>
            <a:r>
              <a:rPr lang="tr-TR" altLang="tr-TR" sz="2600" b="1" dirty="0" smtClean="0">
                <a:solidFill>
                  <a:srgbClr val="FF3399"/>
                </a:solidFill>
                <a:latin typeface="Comic Sans MS" pitchFamily="66" charset="0"/>
                <a:cs typeface="Times New Roman" pitchFamily="18" charset="0"/>
              </a:rPr>
              <a:t>(08.2.0)</a:t>
            </a:r>
            <a:endParaRPr lang="tr-TR" altLang="tr-TR" sz="2600" b="1" dirty="0" smtClean="0">
              <a:solidFill>
                <a:srgbClr val="333399"/>
              </a:solidFill>
              <a:latin typeface="Comic Sans MS" pitchFamily="66" charset="0"/>
              <a:cs typeface="Times New Roman" pitchFamily="18" charset="0"/>
            </a:endParaRPr>
          </a:p>
          <a:p>
            <a:pPr algn="just" eaLnBrk="1" hangingPunct="1">
              <a:lnSpc>
                <a:spcPct val="90000"/>
              </a:lnSpc>
              <a:buNone/>
            </a:pPr>
            <a:r>
              <a:rPr lang="tr-TR" altLang="tr-TR" sz="2600" b="1" dirty="0" smtClean="0">
                <a:solidFill>
                  <a:srgbClr val="333399"/>
                </a:solidFill>
                <a:latin typeface="Comic Sans MS" pitchFamily="66" charset="0"/>
                <a:cs typeface="Times New Roman" pitchFamily="18" charset="0"/>
              </a:rPr>
              <a:t>* SKS ile </a:t>
            </a:r>
            <a:r>
              <a:rPr lang="tr-TR" altLang="tr-TR" sz="2600" b="1" dirty="0" err="1" smtClean="0">
                <a:solidFill>
                  <a:srgbClr val="333399"/>
                </a:solidFill>
                <a:latin typeface="Comic Sans MS" pitchFamily="66" charset="0"/>
                <a:cs typeface="Times New Roman" pitchFamily="18" charset="0"/>
              </a:rPr>
              <a:t>Öğr</a:t>
            </a:r>
            <a:r>
              <a:rPr lang="tr-TR" altLang="tr-TR" sz="2600" b="1" dirty="0" smtClean="0">
                <a:solidFill>
                  <a:srgbClr val="333399"/>
                </a:solidFill>
                <a:latin typeface="Comic Sans MS" pitchFamily="66" charset="0"/>
                <a:cs typeface="Times New Roman" pitchFamily="18" charset="0"/>
              </a:rPr>
              <a:t>. İş. </a:t>
            </a:r>
            <a:r>
              <a:rPr lang="tr-TR" altLang="tr-TR" sz="2600" b="1" dirty="0" err="1" smtClean="0">
                <a:solidFill>
                  <a:srgbClr val="333399"/>
                </a:solidFill>
                <a:latin typeface="Comic Sans MS" pitchFamily="66" charset="0"/>
                <a:cs typeface="Times New Roman" pitchFamily="18" charset="0"/>
              </a:rPr>
              <a:t>Dai</a:t>
            </a:r>
            <a:r>
              <a:rPr lang="tr-TR" altLang="tr-TR" sz="2600" b="1" dirty="0" smtClean="0">
                <a:solidFill>
                  <a:srgbClr val="333399"/>
                </a:solidFill>
                <a:latin typeface="Comic Sans MS" pitchFamily="66" charset="0"/>
                <a:cs typeface="Times New Roman" pitchFamily="18" charset="0"/>
              </a:rPr>
              <a:t>. Baş. </a:t>
            </a:r>
            <a:r>
              <a:rPr lang="tr-TR" altLang="tr-TR" sz="2600" b="1" dirty="0" err="1" smtClean="0">
                <a:solidFill>
                  <a:srgbClr val="333399"/>
                </a:solidFill>
                <a:latin typeface="Comic Sans MS" pitchFamily="66" charset="0"/>
                <a:cs typeface="Times New Roman" pitchFamily="18" charset="0"/>
              </a:rPr>
              <a:t>Gid</a:t>
            </a:r>
            <a:r>
              <a:rPr lang="tr-TR" altLang="tr-TR" sz="2600" b="1" dirty="0" smtClean="0">
                <a:solidFill>
                  <a:srgbClr val="333399"/>
                </a:solidFill>
                <a:latin typeface="Comic Sans MS" pitchFamily="66" charset="0"/>
                <a:cs typeface="Times New Roman" pitchFamily="18" charset="0"/>
              </a:rPr>
              <a:t>. = </a:t>
            </a:r>
            <a:r>
              <a:rPr lang="tr-TR" altLang="tr-TR" sz="2600" b="1" dirty="0" smtClean="0">
                <a:solidFill>
                  <a:srgbClr val="FF3399"/>
                </a:solidFill>
                <a:latin typeface="Comic Sans MS" pitchFamily="66" charset="0"/>
                <a:cs typeface="Times New Roman" pitchFamily="18" charset="0"/>
              </a:rPr>
              <a:t>(09.6.0)</a:t>
            </a:r>
            <a:endParaRPr lang="tr-TR" altLang="tr-TR" sz="2600" b="1" dirty="0" smtClean="0">
              <a:solidFill>
                <a:srgbClr val="333399"/>
              </a:solidFill>
              <a:latin typeface="Comic Sans MS" pitchFamily="66" charset="0"/>
              <a:cs typeface="Times New Roman" pitchFamily="18" charset="0"/>
            </a:endParaRPr>
          </a:p>
          <a:p>
            <a:pPr algn="just" eaLnBrk="1" hangingPunct="1">
              <a:lnSpc>
                <a:spcPct val="90000"/>
              </a:lnSpc>
              <a:buNone/>
            </a:pPr>
            <a:r>
              <a:rPr lang="tr-TR" altLang="tr-TR" sz="2600" b="1" dirty="0" smtClean="0">
                <a:solidFill>
                  <a:srgbClr val="333399"/>
                </a:solidFill>
                <a:latin typeface="Comic Sans MS" pitchFamily="66" charset="0"/>
                <a:cs typeface="Times New Roman" pitchFamily="18" charset="0"/>
              </a:rPr>
              <a:t>* Fakülte ve Yüksekokul ait </a:t>
            </a:r>
            <a:r>
              <a:rPr lang="tr-TR" altLang="tr-TR" sz="2600" b="1" dirty="0" err="1" smtClean="0">
                <a:solidFill>
                  <a:srgbClr val="333399"/>
                </a:solidFill>
                <a:latin typeface="Comic Sans MS" pitchFamily="66" charset="0"/>
                <a:cs typeface="Times New Roman" pitchFamily="18" charset="0"/>
              </a:rPr>
              <a:t>gid</a:t>
            </a:r>
            <a:r>
              <a:rPr lang="tr-TR" altLang="tr-TR" sz="2600" b="1" dirty="0" smtClean="0">
                <a:solidFill>
                  <a:srgbClr val="333399"/>
                </a:solidFill>
                <a:latin typeface="Comic Sans MS" pitchFamily="66" charset="0"/>
                <a:cs typeface="Times New Roman" pitchFamily="18" charset="0"/>
              </a:rPr>
              <a:t>.= </a:t>
            </a:r>
            <a:r>
              <a:rPr lang="tr-TR" altLang="tr-TR" sz="2600" b="1" dirty="0" smtClean="0">
                <a:solidFill>
                  <a:srgbClr val="FF3399"/>
                </a:solidFill>
                <a:latin typeface="Comic Sans MS" pitchFamily="66" charset="0"/>
                <a:cs typeface="Times New Roman" pitchFamily="18" charset="0"/>
              </a:rPr>
              <a:t>(09.4.1)</a:t>
            </a:r>
            <a:endParaRPr lang="tr-TR" altLang="tr-TR" sz="2600" b="1" dirty="0" smtClean="0">
              <a:solidFill>
                <a:srgbClr val="333399"/>
              </a:solidFill>
              <a:latin typeface="Comic Sans MS" pitchFamily="66" charset="0"/>
              <a:cs typeface="Times New Roman" pitchFamily="18" charset="0"/>
            </a:endParaRPr>
          </a:p>
          <a:p>
            <a:pPr algn="just" eaLnBrk="1" hangingPunct="1">
              <a:lnSpc>
                <a:spcPct val="90000"/>
              </a:lnSpc>
              <a:buNone/>
            </a:pPr>
            <a:r>
              <a:rPr lang="tr-TR" altLang="tr-TR" sz="2600" b="1" dirty="0" smtClean="0">
                <a:solidFill>
                  <a:srgbClr val="333399"/>
                </a:solidFill>
                <a:latin typeface="Comic Sans MS" pitchFamily="66" charset="0"/>
                <a:cs typeface="Times New Roman" pitchFamily="18" charset="0"/>
              </a:rPr>
              <a:t>* </a:t>
            </a:r>
            <a:r>
              <a:rPr lang="tr-TR" altLang="tr-TR" sz="2600" b="1" dirty="0" err="1" smtClean="0">
                <a:solidFill>
                  <a:srgbClr val="333399"/>
                </a:solidFill>
                <a:latin typeface="Comic Sans MS" pitchFamily="66" charset="0"/>
                <a:cs typeface="Times New Roman" pitchFamily="18" charset="0"/>
              </a:rPr>
              <a:t>Ens</a:t>
            </a:r>
            <a:r>
              <a:rPr lang="tr-TR" altLang="tr-TR" sz="2600" b="1" dirty="0" smtClean="0">
                <a:solidFill>
                  <a:srgbClr val="333399"/>
                </a:solidFill>
                <a:latin typeface="Comic Sans MS" pitchFamily="66" charset="0"/>
                <a:cs typeface="Times New Roman" pitchFamily="18" charset="0"/>
              </a:rPr>
              <a:t>. ait giderler= </a:t>
            </a:r>
            <a:r>
              <a:rPr lang="tr-TR" altLang="tr-TR" sz="2600" b="1" dirty="0" smtClean="0">
                <a:solidFill>
                  <a:srgbClr val="FF3399"/>
                </a:solidFill>
                <a:latin typeface="Comic Sans MS" pitchFamily="66" charset="0"/>
                <a:cs typeface="Times New Roman" pitchFamily="18" charset="0"/>
              </a:rPr>
              <a:t>(09.4.2)</a:t>
            </a:r>
            <a:r>
              <a:rPr lang="tr-TR" altLang="tr-TR" sz="2600" b="1" dirty="0" smtClean="0">
                <a:solidFill>
                  <a:srgbClr val="333399"/>
                </a:solidFill>
                <a:latin typeface="Comic Sans MS" pitchFamily="66" charset="0"/>
                <a:cs typeface="Times New Roman" pitchFamily="18" charset="0"/>
              </a:rPr>
              <a:t>      </a:t>
            </a:r>
          </a:p>
          <a:p>
            <a:pPr algn="just" eaLnBrk="1" hangingPunct="1">
              <a:lnSpc>
                <a:spcPct val="90000"/>
              </a:lnSpc>
              <a:buNone/>
            </a:pPr>
            <a:r>
              <a:rPr lang="tr-TR" altLang="tr-TR" sz="2600" b="1" dirty="0" smtClean="0">
                <a:solidFill>
                  <a:srgbClr val="333399"/>
                </a:solidFill>
                <a:latin typeface="Comic Sans MS" pitchFamily="66" charset="0"/>
                <a:cs typeface="Times New Roman" pitchFamily="18" charset="0"/>
              </a:rPr>
              <a:t>fonksiyonu altında,</a:t>
            </a:r>
          </a:p>
        </p:txBody>
      </p:sp>
      <p:sp>
        <p:nvSpPr>
          <p:cNvPr id="4" name="3 Dikdörtgen"/>
          <p:cNvSpPr/>
          <p:nvPr/>
        </p:nvSpPr>
        <p:spPr>
          <a:xfrm>
            <a:off x="611560" y="548680"/>
            <a:ext cx="6264696" cy="646331"/>
          </a:xfrm>
          <a:prstGeom prst="rect">
            <a:avLst/>
          </a:prstGeom>
        </p:spPr>
        <p:txBody>
          <a:bodyPr wrap="square">
            <a:spAutoFit/>
          </a:bodyPr>
          <a:lstStyle/>
          <a:p>
            <a:r>
              <a:rPr lang="tr-TR" sz="3600" b="1" dirty="0" smtClean="0">
                <a:solidFill>
                  <a:srgbClr val="FF3399"/>
                </a:solidFill>
                <a:latin typeface="Comic Sans MS" pitchFamily="66" charset="0"/>
                <a:cs typeface="Times New Roman" panose="02020603050405020304" pitchFamily="18" charset="0"/>
              </a:rPr>
              <a:t>REHBER AÇIKLAMALARI</a:t>
            </a:r>
            <a:endParaRPr lang="tr-TR" sz="3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idx="4294967295"/>
          </p:nvPr>
        </p:nvSpPr>
        <p:spPr>
          <a:xfrm>
            <a:off x="0" y="17463"/>
            <a:ext cx="7632700" cy="647700"/>
          </a:xfrm>
        </p:spPr>
        <p:txBody>
          <a:bodyPr>
            <a:normAutofit fontScale="90000"/>
          </a:bodyPr>
          <a:lstStyle/>
          <a:p>
            <a:pPr eaLnBrk="1" fontAlgn="auto" hangingPunct="1">
              <a:spcAft>
                <a:spcPts val="0"/>
              </a:spcAft>
              <a:defRPr/>
            </a:pPr>
            <a:r>
              <a:rPr lang="tr-TR" sz="4000" dirty="0" smtClean="0">
                <a:solidFill>
                  <a:srgbClr val="FF3399"/>
                </a:solidFill>
                <a:latin typeface="Comic Sans MS" pitchFamily="66" charset="0"/>
                <a:cs typeface="Times New Roman" panose="02020603050405020304" pitchFamily="18" charset="0"/>
              </a:rPr>
              <a:t>REHBER AÇIKLAMALARI</a:t>
            </a:r>
          </a:p>
        </p:txBody>
      </p:sp>
      <p:sp>
        <p:nvSpPr>
          <p:cNvPr id="48131" name="Rectangle 3"/>
          <p:cNvSpPr>
            <a:spLocks noGrp="1" noChangeArrowheads="1"/>
          </p:cNvSpPr>
          <p:nvPr>
            <p:ph type="subTitle" idx="4294967295"/>
          </p:nvPr>
        </p:nvSpPr>
        <p:spPr>
          <a:xfrm>
            <a:off x="251520" y="764704"/>
            <a:ext cx="8102600" cy="5643563"/>
          </a:xfrm>
        </p:spPr>
        <p:txBody>
          <a:bodyPr/>
          <a:lstStyle/>
          <a:p>
            <a:pPr algn="just" eaLnBrk="1" hangingPunct="1">
              <a:lnSpc>
                <a:spcPct val="80000"/>
              </a:lnSpc>
              <a:buFont typeface="Arial" pitchFamily="34" charset="0"/>
              <a:buNone/>
            </a:pPr>
            <a:r>
              <a:rPr lang="tr-TR" altLang="tr-TR" sz="2300" dirty="0" smtClean="0">
                <a:solidFill>
                  <a:srgbClr val="333399"/>
                </a:solidFill>
                <a:latin typeface="Times New Roman" pitchFamily="18" charset="0"/>
                <a:cs typeface="Times New Roman" pitchFamily="18" charset="0"/>
              </a:rPr>
              <a:t>* </a:t>
            </a:r>
            <a:r>
              <a:rPr lang="tr-TR" altLang="tr-TR" sz="2300" b="1" dirty="0" smtClean="0">
                <a:solidFill>
                  <a:srgbClr val="FF3399"/>
                </a:solidFill>
                <a:latin typeface="Comic Sans MS" pitchFamily="66" charset="0"/>
                <a:cs typeface="Times New Roman" pitchFamily="18" charset="0"/>
              </a:rPr>
              <a:t>Sağlık, Kültür ve Spor Dairesi Başkanlığının</a:t>
            </a:r>
            <a:r>
              <a:rPr lang="tr-TR" altLang="tr-TR" sz="2300" dirty="0" smtClean="0">
                <a:solidFill>
                  <a:srgbClr val="333399"/>
                </a:solidFill>
                <a:latin typeface="Times New Roman" pitchFamily="18" charset="0"/>
                <a:cs typeface="Times New Roman" pitchFamily="18" charset="0"/>
              </a:rPr>
              <a:t> </a:t>
            </a:r>
            <a:r>
              <a:rPr lang="tr-TR" altLang="tr-TR" sz="2300" dirty="0" smtClean="0">
                <a:solidFill>
                  <a:srgbClr val="333399"/>
                </a:solidFill>
                <a:latin typeface="Comic Sans MS" pitchFamily="66" charset="0"/>
                <a:cs typeface="Times New Roman" pitchFamily="18" charset="0"/>
              </a:rPr>
              <a:t>faaliyetlerinin yürütülmesi için zorunlu olan giderler </a:t>
            </a:r>
            <a:r>
              <a:rPr lang="tr-TR" altLang="tr-TR" sz="2300" b="1" dirty="0" smtClean="0">
                <a:solidFill>
                  <a:srgbClr val="333399"/>
                </a:solidFill>
                <a:latin typeface="Comic Sans MS" pitchFamily="66" charset="0"/>
                <a:cs typeface="Times New Roman" pitchFamily="18" charset="0"/>
              </a:rPr>
              <a:t>(öğrencilere ilişkin yapılacak giderler hariç)</a:t>
            </a:r>
            <a:r>
              <a:rPr lang="tr-TR" altLang="tr-TR" sz="2300" dirty="0" smtClean="0">
                <a:solidFill>
                  <a:srgbClr val="333399"/>
                </a:solidFill>
                <a:latin typeface="Comic Sans MS" pitchFamily="66" charset="0"/>
                <a:cs typeface="Times New Roman" pitchFamily="18" charset="0"/>
              </a:rPr>
              <a:t> </a:t>
            </a:r>
            <a:r>
              <a:rPr lang="tr-TR" altLang="tr-TR" sz="2300" b="1" dirty="0" smtClean="0">
                <a:solidFill>
                  <a:srgbClr val="FF3399"/>
                </a:solidFill>
                <a:latin typeface="Comic Sans MS" pitchFamily="66" charset="0"/>
                <a:cs typeface="Times New Roman" pitchFamily="18" charset="0"/>
              </a:rPr>
              <a:t>(09.6.0.00)</a:t>
            </a:r>
            <a:r>
              <a:rPr lang="tr-TR" altLang="tr-TR" sz="2300" dirty="0" smtClean="0">
                <a:solidFill>
                  <a:srgbClr val="333399"/>
                </a:solidFill>
                <a:latin typeface="Comic Sans MS" pitchFamily="66" charset="0"/>
                <a:cs typeface="Times New Roman" pitchFamily="18" charset="0"/>
              </a:rPr>
              <a:t> fonksiyonunda,</a:t>
            </a:r>
          </a:p>
          <a:p>
            <a:pPr algn="just" eaLnBrk="1" hangingPunct="1">
              <a:lnSpc>
                <a:spcPct val="80000"/>
              </a:lnSpc>
              <a:buFont typeface="Arial" pitchFamily="34" charset="0"/>
              <a:buNone/>
            </a:pPr>
            <a:r>
              <a:rPr lang="tr-TR" altLang="tr-TR" sz="2300" b="1" dirty="0" smtClean="0">
                <a:solidFill>
                  <a:srgbClr val="333399"/>
                </a:solidFill>
                <a:latin typeface="Comic Sans MS" pitchFamily="66" charset="0"/>
                <a:cs typeface="Times New Roman" pitchFamily="18" charset="0"/>
              </a:rPr>
              <a:t>1. </a:t>
            </a:r>
            <a:r>
              <a:rPr lang="tr-TR" altLang="tr-TR" sz="2300" b="1" u="sng" dirty="0" smtClean="0">
                <a:solidFill>
                  <a:srgbClr val="333399"/>
                </a:solidFill>
                <a:latin typeface="Comic Sans MS" pitchFamily="66" charset="0"/>
                <a:cs typeface="Times New Roman" pitchFamily="18" charset="0"/>
              </a:rPr>
              <a:t>Öğrencilerin Beslenmesine</a:t>
            </a:r>
            <a:r>
              <a:rPr lang="tr-TR" altLang="tr-TR" sz="2300" b="1" dirty="0" smtClean="0">
                <a:solidFill>
                  <a:srgbClr val="333399"/>
                </a:solidFill>
                <a:latin typeface="Comic Sans MS" pitchFamily="66" charset="0"/>
                <a:cs typeface="Times New Roman" pitchFamily="18" charset="0"/>
              </a:rPr>
              <a:t> ilişkin giderler </a:t>
            </a:r>
            <a:r>
              <a:rPr lang="tr-TR" altLang="tr-TR" sz="2300" b="1" dirty="0" smtClean="0">
                <a:solidFill>
                  <a:srgbClr val="FF3399"/>
                </a:solidFill>
                <a:latin typeface="Comic Sans MS" pitchFamily="66" charset="0"/>
                <a:cs typeface="Times New Roman" pitchFamily="18" charset="0"/>
              </a:rPr>
              <a:t>(09.6.0.03)</a:t>
            </a:r>
            <a:r>
              <a:rPr lang="tr-TR" altLang="tr-TR" sz="2300" b="1" dirty="0" smtClean="0">
                <a:solidFill>
                  <a:srgbClr val="333399"/>
                </a:solidFill>
                <a:latin typeface="Comic Sans MS" pitchFamily="66" charset="0"/>
                <a:cs typeface="Times New Roman" pitchFamily="18" charset="0"/>
              </a:rPr>
              <a:t> fonksiyonunda,</a:t>
            </a:r>
          </a:p>
          <a:p>
            <a:pPr algn="just" eaLnBrk="1" hangingPunct="1">
              <a:lnSpc>
                <a:spcPct val="80000"/>
              </a:lnSpc>
              <a:buFont typeface="Arial" pitchFamily="34" charset="0"/>
              <a:buNone/>
            </a:pPr>
            <a:endParaRPr lang="tr-TR" altLang="tr-TR" sz="2300" b="1" dirty="0" smtClean="0">
              <a:solidFill>
                <a:srgbClr val="333399"/>
              </a:solidFill>
              <a:latin typeface="Comic Sans MS" pitchFamily="66" charset="0"/>
              <a:cs typeface="Times New Roman" pitchFamily="18" charset="0"/>
            </a:endParaRPr>
          </a:p>
          <a:p>
            <a:pPr algn="just" eaLnBrk="1" hangingPunct="1">
              <a:lnSpc>
                <a:spcPct val="80000"/>
              </a:lnSpc>
              <a:buFont typeface="Arial" pitchFamily="34" charset="0"/>
              <a:buNone/>
            </a:pPr>
            <a:r>
              <a:rPr lang="tr-TR" altLang="tr-TR" sz="2300" b="1" dirty="0" smtClean="0">
                <a:solidFill>
                  <a:srgbClr val="333399"/>
                </a:solidFill>
                <a:latin typeface="Comic Sans MS" pitchFamily="66" charset="0"/>
                <a:cs typeface="Times New Roman" pitchFamily="18" charset="0"/>
              </a:rPr>
              <a:t>2. </a:t>
            </a:r>
            <a:r>
              <a:rPr lang="tr-TR" altLang="tr-TR" sz="2300" b="1" u="sng" dirty="0" smtClean="0">
                <a:solidFill>
                  <a:srgbClr val="333399"/>
                </a:solidFill>
                <a:latin typeface="Comic Sans MS" pitchFamily="66" charset="0"/>
                <a:cs typeface="Times New Roman" pitchFamily="18" charset="0"/>
              </a:rPr>
              <a:t>Öğrencilerin Barınmasına</a:t>
            </a:r>
            <a:r>
              <a:rPr lang="tr-TR" altLang="tr-TR" sz="2300" b="1" dirty="0" smtClean="0">
                <a:solidFill>
                  <a:srgbClr val="333399"/>
                </a:solidFill>
                <a:latin typeface="Comic Sans MS" pitchFamily="66" charset="0"/>
                <a:cs typeface="Times New Roman" pitchFamily="18" charset="0"/>
              </a:rPr>
              <a:t> ilişkin giderler </a:t>
            </a:r>
            <a:r>
              <a:rPr lang="tr-TR" altLang="tr-TR" sz="2300" b="1" dirty="0" smtClean="0">
                <a:solidFill>
                  <a:srgbClr val="FF3399"/>
                </a:solidFill>
                <a:latin typeface="Comic Sans MS" pitchFamily="66" charset="0"/>
                <a:cs typeface="Times New Roman" pitchFamily="18" charset="0"/>
              </a:rPr>
              <a:t>(09.6.0.04)</a:t>
            </a:r>
            <a:r>
              <a:rPr lang="tr-TR" altLang="tr-TR" sz="2300" b="1" dirty="0" smtClean="0">
                <a:solidFill>
                  <a:srgbClr val="333399"/>
                </a:solidFill>
                <a:latin typeface="Comic Sans MS" pitchFamily="66" charset="0"/>
                <a:cs typeface="Times New Roman" pitchFamily="18" charset="0"/>
              </a:rPr>
              <a:t> fonksiyonunda,</a:t>
            </a:r>
          </a:p>
          <a:p>
            <a:pPr algn="just" eaLnBrk="1" hangingPunct="1">
              <a:lnSpc>
                <a:spcPct val="80000"/>
              </a:lnSpc>
              <a:buFont typeface="Arial" pitchFamily="34" charset="0"/>
              <a:buNone/>
            </a:pPr>
            <a:endParaRPr lang="tr-TR" altLang="tr-TR" sz="2300" b="1" dirty="0" smtClean="0">
              <a:solidFill>
                <a:srgbClr val="333399"/>
              </a:solidFill>
              <a:latin typeface="Comic Sans MS" pitchFamily="66" charset="0"/>
              <a:cs typeface="Times New Roman" pitchFamily="18" charset="0"/>
            </a:endParaRPr>
          </a:p>
          <a:p>
            <a:pPr algn="just" eaLnBrk="1" hangingPunct="1">
              <a:lnSpc>
                <a:spcPct val="80000"/>
              </a:lnSpc>
              <a:buFont typeface="Arial" pitchFamily="34" charset="0"/>
              <a:buNone/>
            </a:pPr>
            <a:r>
              <a:rPr lang="tr-TR" altLang="tr-TR" sz="2300" b="1" dirty="0" smtClean="0">
                <a:solidFill>
                  <a:srgbClr val="333399"/>
                </a:solidFill>
                <a:latin typeface="Comic Sans MS" pitchFamily="66" charset="0"/>
                <a:cs typeface="Times New Roman" pitchFamily="18" charset="0"/>
              </a:rPr>
              <a:t>3. </a:t>
            </a:r>
            <a:r>
              <a:rPr lang="tr-TR" altLang="tr-TR" sz="2300" b="1" u="sng" dirty="0" smtClean="0">
                <a:solidFill>
                  <a:srgbClr val="333399"/>
                </a:solidFill>
                <a:latin typeface="Comic Sans MS" pitchFamily="66" charset="0"/>
                <a:cs typeface="Times New Roman" pitchFamily="18" charset="0"/>
              </a:rPr>
              <a:t>Öğrencilerin Kültür Ve Spor Faaliyetlerine</a:t>
            </a:r>
            <a:r>
              <a:rPr lang="tr-TR" altLang="tr-TR" sz="2300" b="1" dirty="0" smtClean="0">
                <a:solidFill>
                  <a:srgbClr val="333399"/>
                </a:solidFill>
                <a:latin typeface="Comic Sans MS" pitchFamily="66" charset="0"/>
                <a:cs typeface="Times New Roman" pitchFamily="18" charset="0"/>
              </a:rPr>
              <a:t> ilişkin giderler </a:t>
            </a:r>
            <a:r>
              <a:rPr lang="tr-TR" altLang="tr-TR" sz="2300" b="1" dirty="0" smtClean="0">
                <a:solidFill>
                  <a:srgbClr val="FF3399"/>
                </a:solidFill>
                <a:latin typeface="Comic Sans MS" pitchFamily="66" charset="0"/>
                <a:cs typeface="Times New Roman" pitchFamily="18" charset="0"/>
              </a:rPr>
              <a:t>(09.6.0.06) </a:t>
            </a:r>
            <a:r>
              <a:rPr lang="tr-TR" altLang="tr-TR" sz="2300" b="1" dirty="0" smtClean="0">
                <a:solidFill>
                  <a:srgbClr val="333399"/>
                </a:solidFill>
                <a:latin typeface="Comic Sans MS" pitchFamily="66" charset="0"/>
                <a:cs typeface="Times New Roman" pitchFamily="18" charset="0"/>
              </a:rPr>
              <a:t>fonksiyonunda,</a:t>
            </a:r>
          </a:p>
          <a:p>
            <a:pPr marL="0" indent="0" algn="just" eaLnBrk="1" fontAlgn="auto" hangingPunct="1">
              <a:lnSpc>
                <a:spcPct val="80000"/>
              </a:lnSpc>
              <a:spcAft>
                <a:spcPts val="0"/>
              </a:spcAft>
              <a:buNone/>
              <a:defRPr/>
            </a:pPr>
            <a:r>
              <a:rPr lang="tr-TR" altLang="tr-TR" sz="2300" b="1" dirty="0" smtClean="0">
                <a:solidFill>
                  <a:srgbClr val="333399"/>
                </a:solidFill>
                <a:latin typeface="Comic Sans MS" pitchFamily="66" charset="0"/>
                <a:cs typeface="Times New Roman" pitchFamily="18" charset="0"/>
              </a:rPr>
              <a:t> 4. Sağlık, Kültür Ve Spor Dairesi Başkanlığının Gelirlerinden Karşılanacak Olan Yükseköğretim Kurumunun Diğer Birimlerinin giderleri; </a:t>
            </a:r>
            <a:r>
              <a:rPr lang="tr-TR" altLang="tr-TR" sz="2300" b="1" u="sng" dirty="0" smtClean="0">
                <a:solidFill>
                  <a:srgbClr val="333399"/>
                </a:solidFill>
                <a:latin typeface="Comic Sans MS" pitchFamily="66" charset="0"/>
                <a:cs typeface="Times New Roman" pitchFamily="18" charset="0"/>
              </a:rPr>
              <a:t>Diğer giderler</a:t>
            </a:r>
            <a:r>
              <a:rPr lang="tr-TR" altLang="tr-TR" sz="2300" b="1" dirty="0" smtClean="0">
                <a:solidFill>
                  <a:srgbClr val="333399"/>
                </a:solidFill>
                <a:latin typeface="Comic Sans MS" pitchFamily="66" charset="0"/>
                <a:cs typeface="Times New Roman" pitchFamily="18" charset="0"/>
              </a:rPr>
              <a:t> </a:t>
            </a:r>
            <a:r>
              <a:rPr lang="tr-TR" altLang="tr-TR" sz="2300" b="1" dirty="0" smtClean="0">
                <a:solidFill>
                  <a:srgbClr val="FF3399"/>
                </a:solidFill>
                <a:latin typeface="Comic Sans MS" pitchFamily="66" charset="0"/>
                <a:cs typeface="Times New Roman" pitchFamily="18" charset="0"/>
              </a:rPr>
              <a:t>(09.6.0.07)</a:t>
            </a:r>
            <a:r>
              <a:rPr lang="tr-TR" altLang="tr-TR" sz="2300" b="1" dirty="0" smtClean="0">
                <a:solidFill>
                  <a:srgbClr val="333399"/>
                </a:solidFill>
                <a:latin typeface="Comic Sans MS" pitchFamily="66" charset="0"/>
                <a:cs typeface="Times New Roman" pitchFamily="18" charset="0"/>
              </a:rPr>
              <a:t> fonksiyonunda, </a:t>
            </a:r>
          </a:p>
          <a:p>
            <a:pPr marL="0" indent="0" algn="just" eaLnBrk="1" fontAlgn="auto" hangingPunct="1">
              <a:lnSpc>
                <a:spcPct val="80000"/>
              </a:lnSpc>
              <a:spcAft>
                <a:spcPts val="0"/>
              </a:spcAft>
              <a:buNone/>
              <a:defRPr/>
            </a:pPr>
            <a:r>
              <a:rPr lang="tr-TR" sz="2000" b="1" dirty="0" smtClean="0">
                <a:solidFill>
                  <a:srgbClr val="333399"/>
                </a:solidFill>
                <a:latin typeface="Comic Sans MS" pitchFamily="66" charset="0"/>
              </a:rPr>
              <a:t>5</a:t>
            </a:r>
            <a:r>
              <a:rPr lang="tr-TR" sz="2000" b="1" dirty="0">
                <a:solidFill>
                  <a:srgbClr val="333399"/>
                </a:solidFill>
                <a:latin typeface="Comic Sans MS" pitchFamily="66" charset="0"/>
              </a:rPr>
              <a:t>. </a:t>
            </a:r>
            <a:r>
              <a:rPr lang="tr-TR" sz="2000" b="1" dirty="0">
                <a:solidFill>
                  <a:srgbClr val="333399"/>
                </a:solidFill>
                <a:latin typeface="Comic Sans MS" pitchFamily="66" charset="0"/>
                <a:cs typeface="Times New Roman" panose="02020603050405020304" pitchFamily="18" charset="0"/>
              </a:rPr>
              <a:t>Öğrencilerin Sağlık Hizmetlerinin Karşılanması amacıyla yapılan her türlü giderler (tedavi ve ilaç hariç) </a:t>
            </a:r>
            <a:r>
              <a:rPr lang="tr-TR" sz="2000" dirty="0">
                <a:solidFill>
                  <a:srgbClr val="FF3399"/>
                </a:solidFill>
                <a:latin typeface="Comic Sans MS" pitchFamily="66" charset="0"/>
                <a:cs typeface="Times New Roman" panose="02020603050405020304" pitchFamily="18" charset="0"/>
              </a:rPr>
              <a:t>(</a:t>
            </a:r>
            <a:r>
              <a:rPr lang="tr-TR" sz="2000" b="1" dirty="0">
                <a:solidFill>
                  <a:srgbClr val="FF3399"/>
                </a:solidFill>
                <a:latin typeface="Comic Sans MS" pitchFamily="66" charset="0"/>
                <a:cs typeface="Times New Roman" panose="02020603050405020304" pitchFamily="18" charset="0"/>
              </a:rPr>
              <a:t>09.6.0.05)</a:t>
            </a:r>
            <a:r>
              <a:rPr lang="tr-TR" sz="2000" dirty="0">
                <a:solidFill>
                  <a:srgbClr val="333399"/>
                </a:solidFill>
                <a:latin typeface="Comic Sans MS" pitchFamily="66" charset="0"/>
                <a:cs typeface="Times New Roman" panose="02020603050405020304" pitchFamily="18" charset="0"/>
              </a:rPr>
              <a:t> </a:t>
            </a:r>
            <a:r>
              <a:rPr lang="tr-TR" sz="2000" b="1" u="sng" dirty="0">
                <a:solidFill>
                  <a:srgbClr val="333399"/>
                </a:solidFill>
                <a:latin typeface="Comic Sans MS" pitchFamily="66" charset="0"/>
                <a:cs typeface="Times New Roman" panose="02020603050405020304" pitchFamily="18" charset="0"/>
              </a:rPr>
              <a:t>Öğrencilerin Sağlığına İlişkin Giderler</a:t>
            </a:r>
            <a:r>
              <a:rPr lang="tr-TR" sz="2000" dirty="0">
                <a:solidFill>
                  <a:srgbClr val="333399"/>
                </a:solidFill>
                <a:latin typeface="Comic Sans MS" pitchFamily="66" charset="0"/>
                <a:cs typeface="Times New Roman" panose="02020603050405020304" pitchFamily="18" charset="0"/>
              </a:rPr>
              <a:t>” </a:t>
            </a:r>
            <a:r>
              <a:rPr lang="tr-TR" sz="2000" b="1" dirty="0">
                <a:solidFill>
                  <a:srgbClr val="333399"/>
                </a:solidFill>
                <a:latin typeface="Comic Sans MS" pitchFamily="66" charset="0"/>
                <a:cs typeface="Times New Roman" panose="02020603050405020304" pitchFamily="18" charset="0"/>
              </a:rPr>
              <a:t>fonksiyonunda</a:t>
            </a:r>
            <a:r>
              <a:rPr lang="tr-TR" sz="2000" b="1" dirty="0" smtClean="0">
                <a:solidFill>
                  <a:srgbClr val="333399"/>
                </a:solidFill>
                <a:latin typeface="Comic Sans MS" pitchFamily="66" charset="0"/>
                <a:cs typeface="Times New Roman" panose="02020603050405020304" pitchFamily="18" charset="0"/>
              </a:rPr>
              <a:t>,</a:t>
            </a:r>
            <a:r>
              <a:rPr lang="tr-TR" sz="2400" b="1" dirty="0" smtClean="0">
                <a:solidFill>
                  <a:srgbClr val="FF3399"/>
                </a:solidFill>
                <a:latin typeface="Comic Sans MS" pitchFamily="66" charset="0"/>
                <a:cs typeface="Times New Roman" panose="02020603050405020304" pitchFamily="18" charset="0"/>
              </a:rPr>
              <a:t>!!!</a:t>
            </a:r>
            <a:endParaRPr lang="tr-TR" sz="2400" b="1" dirty="0">
              <a:solidFill>
                <a:srgbClr val="FF3399"/>
              </a:solidFill>
              <a:latin typeface="Comic Sans MS" pitchFamily="66" charset="0"/>
              <a:cs typeface="Times New Roman" panose="02020603050405020304" pitchFamily="18" charset="0"/>
            </a:endParaRPr>
          </a:p>
          <a:p>
            <a:pPr marL="0" indent="0" algn="just" eaLnBrk="1" fontAlgn="auto" hangingPunct="1">
              <a:lnSpc>
                <a:spcPct val="80000"/>
              </a:lnSpc>
              <a:spcAft>
                <a:spcPts val="0"/>
              </a:spcAft>
              <a:buFontTx/>
              <a:buChar char="-"/>
              <a:defRPr/>
            </a:pPr>
            <a:endParaRPr lang="tr-TR" sz="2000" dirty="0">
              <a:solidFill>
                <a:srgbClr val="333399"/>
              </a:solidFill>
              <a:latin typeface="Comic Sans MS" pitchFamily="66" charset="0"/>
              <a:cs typeface="Times New Roman" panose="02020603050405020304" pitchFamily="18" charset="0"/>
            </a:endParaRPr>
          </a:p>
          <a:p>
            <a:pPr algn="just" eaLnBrk="1" hangingPunct="1">
              <a:lnSpc>
                <a:spcPct val="80000"/>
              </a:lnSpc>
              <a:buFont typeface="Arial" pitchFamily="34" charset="0"/>
              <a:buNone/>
            </a:pPr>
            <a:endParaRPr lang="tr-TR" altLang="tr-TR" sz="2300" b="1" dirty="0" smtClean="0">
              <a:solidFill>
                <a:srgbClr val="333399"/>
              </a:solidFill>
              <a:latin typeface="Comic Sans MS" pitchFamily="66" charset="0"/>
              <a:cs typeface="Times New Roman" pitchFamily="18" charset="0"/>
            </a:endParaRPr>
          </a:p>
          <a:p>
            <a:pPr algn="just" eaLnBrk="1" hangingPunct="1">
              <a:lnSpc>
                <a:spcPct val="80000"/>
              </a:lnSpc>
              <a:buFont typeface="Arial" pitchFamily="34" charset="0"/>
              <a:buNone/>
            </a:pPr>
            <a:endParaRPr lang="tr-TR" altLang="tr-TR" sz="2300" dirty="0" smtClean="0">
              <a:latin typeface="Times New Roman" pitchFamily="18" charset="0"/>
              <a:cs typeface="Times New Roman" pitchFamily="18" charset="0"/>
            </a:endParaRPr>
          </a:p>
          <a:p>
            <a:pPr algn="just" eaLnBrk="1" hangingPunct="1">
              <a:lnSpc>
                <a:spcPct val="80000"/>
              </a:lnSpc>
            </a:pPr>
            <a:endParaRPr lang="tr-TR" altLang="tr-TR" sz="23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idx="4294967295"/>
          </p:nvPr>
        </p:nvSpPr>
        <p:spPr>
          <a:xfrm>
            <a:off x="0" y="188913"/>
            <a:ext cx="6480175" cy="620712"/>
          </a:xfrm>
        </p:spPr>
        <p:txBody>
          <a:bodyPr>
            <a:normAutofit fontScale="90000"/>
          </a:bodyPr>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REHBER AÇIKLAMALARI</a:t>
            </a:r>
          </a:p>
        </p:txBody>
      </p:sp>
      <p:sp>
        <p:nvSpPr>
          <p:cNvPr id="116739" name="Rectangle 3"/>
          <p:cNvSpPr>
            <a:spLocks noGrp="1" noChangeArrowheads="1"/>
          </p:cNvSpPr>
          <p:nvPr>
            <p:ph type="subTitle" idx="4294967295"/>
          </p:nvPr>
        </p:nvSpPr>
        <p:spPr>
          <a:xfrm>
            <a:off x="0" y="714375"/>
            <a:ext cx="8351838" cy="6143625"/>
          </a:xfrm>
        </p:spPr>
        <p:txBody>
          <a:bodyPr rtlCol="0">
            <a:normAutofit lnSpcReduction="10000"/>
          </a:bodyPr>
          <a:lstStyle/>
          <a:p>
            <a:pPr marL="365760" indent="-256032" algn="just" eaLnBrk="1" fontAlgn="auto" hangingPunct="1">
              <a:lnSpc>
                <a:spcPct val="80000"/>
              </a:lnSpc>
              <a:spcAft>
                <a:spcPts val="0"/>
              </a:spcAft>
              <a:buFont typeface="Arial" pitchFamily="34" charset="0"/>
              <a:buNone/>
              <a:defRPr/>
            </a:pPr>
            <a:r>
              <a:rPr lang="tr-TR" sz="2600" dirty="0" smtClean="0">
                <a:latin typeface="Times New Roman" panose="02020603050405020304" pitchFamily="18"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r>
              <a:rPr lang="tr-TR" sz="2600" dirty="0">
                <a:latin typeface="Times New Roman" panose="02020603050405020304" pitchFamily="18" charset="0"/>
                <a:cs typeface="Times New Roman" panose="02020603050405020304" pitchFamily="18" charset="0"/>
              </a:rPr>
              <a:t>	</a:t>
            </a:r>
            <a:r>
              <a:rPr lang="tr-TR" sz="2800" b="1" dirty="0" smtClean="0">
                <a:solidFill>
                  <a:srgbClr val="333399"/>
                </a:solidFill>
                <a:latin typeface="Comic Sans MS" panose="030F0702030302020204" pitchFamily="66" charset="0"/>
                <a:cs typeface="Times New Roman" panose="02020603050405020304" pitchFamily="18" charset="0"/>
              </a:rPr>
              <a:t>Birimler </a:t>
            </a:r>
            <a:r>
              <a:rPr lang="tr-TR" sz="2800" b="1" u="sng" dirty="0" smtClean="0">
                <a:solidFill>
                  <a:srgbClr val="333399"/>
                </a:solidFill>
                <a:latin typeface="Comic Sans MS" panose="030F0702030302020204" pitchFamily="66" charset="0"/>
                <a:cs typeface="Times New Roman" panose="02020603050405020304" pitchFamily="18" charset="0"/>
              </a:rPr>
              <a:t>“01- Personel Giderleri” </a:t>
            </a:r>
            <a:r>
              <a:rPr lang="tr-TR" sz="2800" b="1" dirty="0" smtClean="0">
                <a:solidFill>
                  <a:srgbClr val="333399"/>
                </a:solidFill>
                <a:latin typeface="Comic Sans MS" panose="030F0702030302020204" pitchFamily="66" charset="0"/>
                <a:cs typeface="Times New Roman" panose="02020603050405020304" pitchFamily="18" charset="0"/>
              </a:rPr>
              <a:t>ve </a:t>
            </a:r>
            <a:r>
              <a:rPr lang="tr-TR" sz="2800" b="1" u="sng" dirty="0" smtClean="0">
                <a:solidFill>
                  <a:srgbClr val="333399"/>
                </a:solidFill>
                <a:latin typeface="Comic Sans MS" panose="030F0702030302020204" pitchFamily="66" charset="0"/>
                <a:cs typeface="Times New Roman" panose="02020603050405020304" pitchFamily="18" charset="0"/>
              </a:rPr>
              <a:t>“02- Sosyal Güvenlik Kurumlarına Devlet Primi Giderleri”</a:t>
            </a:r>
            <a:r>
              <a:rPr lang="tr-TR" sz="2800" b="1" dirty="0" smtClean="0">
                <a:solidFill>
                  <a:srgbClr val="333399"/>
                </a:solidFill>
                <a:latin typeface="Comic Sans MS" panose="030F0702030302020204" pitchFamily="66" charset="0"/>
                <a:cs typeface="Times New Roman" panose="02020603050405020304" pitchFamily="18" charset="0"/>
              </a:rPr>
              <a:t> tertipleri için </a:t>
            </a:r>
            <a:r>
              <a:rPr lang="tr-TR" sz="2800" b="1" dirty="0" smtClean="0">
                <a:solidFill>
                  <a:srgbClr val="FF3399"/>
                </a:solidFill>
                <a:latin typeface="Comic Sans MS" panose="030F0702030302020204" pitchFamily="66" charset="0"/>
                <a:cs typeface="Times New Roman" panose="02020603050405020304" pitchFamily="18" charset="0"/>
              </a:rPr>
              <a:t>bütçe fişi açıklamaları    doldurmayacaktır</a:t>
            </a:r>
            <a:r>
              <a:rPr lang="tr-TR" sz="2800" dirty="0" smtClean="0">
                <a:solidFill>
                  <a:srgbClr val="FF3399"/>
                </a:solidFill>
                <a:latin typeface="Comic Sans MS" panose="030F0702030302020204" pitchFamily="66"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endParaRPr lang="tr-TR" sz="2800" dirty="0">
              <a:latin typeface="Comic Sans MS" panose="030F0702030302020204" pitchFamily="66" charset="0"/>
              <a:cs typeface="Times New Roman" panose="02020603050405020304" pitchFamily="18" charset="0"/>
            </a:endParaRPr>
          </a:p>
          <a:p>
            <a:pPr marL="365760" indent="-256032" algn="just" eaLnBrk="1" fontAlgn="auto" hangingPunct="1">
              <a:lnSpc>
                <a:spcPct val="80000"/>
              </a:lnSpc>
              <a:spcAft>
                <a:spcPts val="0"/>
              </a:spcAft>
              <a:buFont typeface="Arial" charset="0"/>
              <a:buChar char="»"/>
              <a:defRPr/>
            </a:pPr>
            <a:r>
              <a:rPr lang="tr-TR" sz="2800" b="1" dirty="0">
                <a:solidFill>
                  <a:srgbClr val="333399"/>
                </a:solidFill>
                <a:latin typeface="Comic Sans MS" panose="030F0702030302020204" pitchFamily="66" charset="0"/>
                <a:cs typeface="Times New Roman" panose="02020603050405020304" pitchFamily="18" charset="0"/>
              </a:rPr>
              <a:t>İdareler, </a:t>
            </a:r>
            <a:r>
              <a:rPr lang="tr-TR" sz="2800" b="1" dirty="0" smtClean="0">
                <a:solidFill>
                  <a:srgbClr val="333399"/>
                </a:solidFill>
                <a:latin typeface="Comic Sans MS" panose="030F0702030302020204" pitchFamily="66" charset="0"/>
                <a:cs typeface="Times New Roman" panose="02020603050405020304" pitchFamily="18" charset="0"/>
              </a:rPr>
              <a:t>2016-2018 </a:t>
            </a:r>
            <a:r>
              <a:rPr lang="tr-TR" sz="2800" b="1" dirty="0">
                <a:solidFill>
                  <a:srgbClr val="333399"/>
                </a:solidFill>
                <a:latin typeface="Comic Sans MS" panose="030F0702030302020204" pitchFamily="66" charset="0"/>
                <a:cs typeface="Times New Roman" panose="02020603050405020304" pitchFamily="18" charset="0"/>
              </a:rPr>
              <a:t>yılları için atama izni almayı planladıkları memur kadroları ve sözleşmeli personel pozisyonlarının tutar olarak ilave ödenek ihtiyacını her yıl için hesaplayacaklar ve ödenek teklifinde bulunacaklardır. Tavanı aşan ödenek teklifleri ise bu rehber ekinde yer alan ilgili formlarda gerekçeleriyle birlikte </a:t>
            </a:r>
            <a:r>
              <a:rPr lang="tr-TR" sz="2800" b="1" dirty="0" smtClean="0">
                <a:solidFill>
                  <a:srgbClr val="333399"/>
                </a:solidFill>
                <a:latin typeface="Comic Sans MS" panose="030F0702030302020204" pitchFamily="66" charset="0"/>
                <a:cs typeface="Times New Roman" panose="02020603050405020304" pitchFamily="18" charset="0"/>
              </a:rPr>
              <a:t>gösterilecektir.</a:t>
            </a:r>
            <a:endParaRPr lang="tr-TR" sz="2800" b="1" dirty="0">
              <a:solidFill>
                <a:srgbClr val="333399"/>
              </a:solidFill>
              <a:latin typeface="Comic Sans MS" panose="030F0702030302020204" pitchFamily="66" charset="0"/>
              <a:cs typeface="Times New Roman" panose="02020603050405020304" pitchFamily="18" charset="0"/>
            </a:endParaRPr>
          </a:p>
          <a:p>
            <a:pPr marL="365760" indent="-256032" algn="just" eaLnBrk="1" fontAlgn="auto" hangingPunct="1">
              <a:lnSpc>
                <a:spcPct val="80000"/>
              </a:lnSpc>
              <a:spcAft>
                <a:spcPts val="0"/>
              </a:spcAft>
              <a:buFont typeface="Arial" charset="0"/>
              <a:buChar char="»"/>
              <a:defRPr/>
            </a:pPr>
            <a:r>
              <a:rPr lang="tr-TR" sz="2000" b="1" dirty="0" smtClean="0">
                <a:solidFill>
                  <a:srgbClr val="FF3399"/>
                </a:solidFill>
                <a:latin typeface="Comic Sans MS" panose="030F0702030302020204" pitchFamily="66" charset="0"/>
                <a:cs typeface="Times New Roman" panose="02020603050405020304" pitchFamily="18" charset="0"/>
              </a:rPr>
              <a:t>                  </a:t>
            </a:r>
          </a:p>
          <a:p>
            <a:pPr marL="109728" indent="0" algn="just" eaLnBrk="1" fontAlgn="auto" hangingPunct="1">
              <a:lnSpc>
                <a:spcPct val="80000"/>
              </a:lnSpc>
              <a:spcAft>
                <a:spcPts val="0"/>
              </a:spcAft>
              <a:buNone/>
              <a:defRPr/>
            </a:pPr>
            <a:r>
              <a:rPr lang="tr-TR" sz="2000" b="1" dirty="0" smtClean="0">
                <a:solidFill>
                  <a:srgbClr val="FF3399"/>
                </a:solidFill>
                <a:latin typeface="Comic Sans MS" panose="030F0702030302020204" pitchFamily="66" charset="0"/>
                <a:cs typeface="Times New Roman" panose="02020603050405020304" pitchFamily="18" charset="0"/>
              </a:rPr>
              <a:t>                     </a:t>
            </a:r>
          </a:p>
          <a:p>
            <a:pPr marL="109728" indent="0" algn="just" eaLnBrk="1" fontAlgn="auto" hangingPunct="1">
              <a:lnSpc>
                <a:spcPct val="80000"/>
              </a:lnSpc>
              <a:spcAft>
                <a:spcPts val="0"/>
              </a:spcAft>
              <a:buNone/>
              <a:defRPr/>
            </a:pPr>
            <a:r>
              <a:rPr lang="tr-TR" sz="2000" b="1" dirty="0">
                <a:solidFill>
                  <a:srgbClr val="FF3399"/>
                </a:solidFill>
                <a:latin typeface="Comic Sans MS" panose="030F0702030302020204" pitchFamily="66" charset="0"/>
                <a:cs typeface="Times New Roman" panose="02020603050405020304" pitchFamily="18" charset="0"/>
              </a:rPr>
              <a:t> </a:t>
            </a:r>
            <a:r>
              <a:rPr lang="tr-TR" sz="2000" b="1" dirty="0" smtClean="0">
                <a:solidFill>
                  <a:srgbClr val="FF3399"/>
                </a:solidFill>
                <a:latin typeface="Comic Sans MS" panose="030F0702030302020204" pitchFamily="66" charset="0"/>
                <a:cs typeface="Times New Roman" panose="02020603050405020304" pitchFamily="18" charset="0"/>
              </a:rPr>
              <a:t>                  STRATEJİ GELİŞTİRME DAİRE BAŞKANLIĞI</a:t>
            </a:r>
          </a:p>
        </p:txBody>
      </p:sp>
      <p:sp>
        <p:nvSpPr>
          <p:cNvPr id="2" name="Sağ Ok 1"/>
          <p:cNvSpPr/>
          <p:nvPr/>
        </p:nvSpPr>
        <p:spPr>
          <a:xfrm>
            <a:off x="1115616" y="5791697"/>
            <a:ext cx="978408" cy="484632"/>
          </a:xfrm>
          <a:prstGeom prst="rightArrow">
            <a:avLst/>
          </a:prstGeom>
          <a:solidFill>
            <a:srgbClr val="3333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807921"/>
            <a:ext cx="8640960" cy="6127831"/>
          </a:xfrm>
          <a:prstGeom prst="rect">
            <a:avLst/>
          </a:prstGeom>
        </p:spPr>
        <p:txBody>
          <a:bodyPr wrap="square">
            <a:spAutoFit/>
          </a:bodyPr>
          <a:lstStyle/>
          <a:p>
            <a:pPr marL="365760" indent="-256032" algn="just" eaLnBrk="1" fontAlgn="auto" hangingPunct="1">
              <a:lnSpc>
                <a:spcPct val="80000"/>
              </a:lnSpc>
              <a:spcAft>
                <a:spcPts val="0"/>
              </a:spcAft>
              <a:buFont typeface="Arial" pitchFamily="34" charset="0"/>
              <a:buNone/>
              <a:defRPr/>
            </a:pPr>
            <a:r>
              <a:rPr lang="tr-TR" sz="2800" b="1" u="sng" dirty="0">
                <a:solidFill>
                  <a:srgbClr val="FF3399"/>
                </a:solidFill>
                <a:latin typeface="Comic Sans MS" panose="030F0702030302020204" pitchFamily="66" charset="0"/>
                <a:cs typeface="Times New Roman" panose="02020603050405020304" pitchFamily="18" charset="0"/>
              </a:rPr>
              <a:t> 03- Mal ve hizmet alımları ile ilgili ödenek </a:t>
            </a:r>
            <a:r>
              <a:rPr lang="tr-TR" sz="2800" b="1" u="sng" dirty="0" smtClean="0">
                <a:solidFill>
                  <a:srgbClr val="FF3399"/>
                </a:solidFill>
                <a:latin typeface="Comic Sans MS" panose="030F0702030302020204" pitchFamily="66" charset="0"/>
                <a:cs typeface="Times New Roman" panose="02020603050405020304" pitchFamily="18" charset="0"/>
              </a:rPr>
              <a:t>tekliflerinde aşağıdaki </a:t>
            </a:r>
            <a:r>
              <a:rPr lang="tr-TR" sz="2800" b="1" u="sng" dirty="0">
                <a:solidFill>
                  <a:srgbClr val="FF3399"/>
                </a:solidFill>
                <a:latin typeface="Comic Sans MS" panose="030F0702030302020204" pitchFamily="66" charset="0"/>
                <a:cs typeface="Times New Roman" panose="02020603050405020304" pitchFamily="18" charset="0"/>
              </a:rPr>
              <a:t>esaslara uyulacaktır:</a:t>
            </a:r>
          </a:p>
          <a:p>
            <a:pPr marL="365760" indent="-256032" algn="just" eaLnBrk="1" fontAlgn="auto" hangingPunct="1">
              <a:lnSpc>
                <a:spcPct val="80000"/>
              </a:lnSpc>
              <a:spcAft>
                <a:spcPts val="0"/>
              </a:spcAft>
              <a:buFont typeface="Arial" pitchFamily="34" charset="0"/>
              <a:buNone/>
              <a:defRPr/>
            </a:pPr>
            <a:endParaRPr lang="tr-TR" sz="2800" dirty="0" smtClean="0">
              <a:solidFill>
                <a:srgbClr val="333399"/>
              </a:solidFill>
              <a:latin typeface="Comic Sans MS" panose="030F0702030302020204" pitchFamily="66" charset="0"/>
              <a:cs typeface="Times New Roman" panose="02020603050405020304" pitchFamily="18" charset="0"/>
            </a:endParaRPr>
          </a:p>
          <a:p>
            <a:pPr marL="365760" indent="-256032" algn="just" eaLnBrk="1" fontAlgn="auto" hangingPunct="1">
              <a:lnSpc>
                <a:spcPct val="80000"/>
              </a:lnSpc>
              <a:spcAft>
                <a:spcPts val="0"/>
              </a:spcAft>
              <a:buFont typeface="Arial" pitchFamily="34" charset="0"/>
              <a:buNone/>
              <a:defRPr/>
            </a:pPr>
            <a:r>
              <a:rPr lang="tr-TR" sz="2600" dirty="0" smtClean="0">
                <a:solidFill>
                  <a:srgbClr val="333399"/>
                </a:solidFill>
                <a:latin typeface="Comic Sans MS" panose="030F0702030302020204" pitchFamily="66" charset="0"/>
                <a:cs typeface="Times New Roman" panose="02020603050405020304" pitchFamily="18" charset="0"/>
              </a:rPr>
              <a:t>- </a:t>
            </a:r>
            <a:r>
              <a:rPr lang="tr-TR" sz="2600" dirty="0">
                <a:solidFill>
                  <a:srgbClr val="333399"/>
                </a:solidFill>
                <a:latin typeface="Comic Sans MS" panose="030F0702030302020204" pitchFamily="66" charset="0"/>
                <a:cs typeface="Times New Roman" panose="02020603050405020304" pitchFamily="18" charset="0"/>
              </a:rPr>
              <a:t>Yurt içi ve özellikle yurt dışı görevlendirmelerde azami tasarruf  anlayışı esas alınacak, görevlendirmeler titiz bir şekilde sorgulanmak suretiyle asgari süre ve sayıda  tutulacak ve  buna göre ödenek teklifinde bulunulacaktır. </a:t>
            </a:r>
          </a:p>
          <a:p>
            <a:pPr marL="109728" algn="just" eaLnBrk="1" fontAlgn="auto" hangingPunct="1">
              <a:lnSpc>
                <a:spcPct val="80000"/>
              </a:lnSpc>
              <a:spcAft>
                <a:spcPts val="0"/>
              </a:spcAft>
              <a:defRPr/>
            </a:pPr>
            <a:endParaRPr lang="tr-TR" sz="2600" dirty="0" smtClean="0">
              <a:solidFill>
                <a:srgbClr val="333399"/>
              </a:solidFill>
              <a:latin typeface="Comic Sans MS" panose="030F0702030302020204" pitchFamily="66" charset="0"/>
              <a:cs typeface="Times New Roman" panose="02020603050405020304" pitchFamily="18" charset="0"/>
            </a:endParaRPr>
          </a:p>
          <a:p>
            <a:pPr marL="566928" indent="-457200" algn="just" eaLnBrk="1" fontAlgn="auto" hangingPunct="1">
              <a:lnSpc>
                <a:spcPct val="80000"/>
              </a:lnSpc>
              <a:spcAft>
                <a:spcPts val="0"/>
              </a:spcAft>
              <a:buFontTx/>
              <a:buChar char="-"/>
              <a:defRPr/>
            </a:pPr>
            <a:r>
              <a:rPr lang="tr-TR" sz="2600" dirty="0" smtClean="0">
                <a:solidFill>
                  <a:srgbClr val="333399"/>
                </a:solidFill>
                <a:latin typeface="Comic Sans MS" panose="030F0702030302020204" pitchFamily="66" charset="0"/>
                <a:cs typeface="Times New Roman" panose="02020603050405020304" pitchFamily="18" charset="0"/>
              </a:rPr>
              <a:t>Eğitim</a:t>
            </a:r>
            <a:r>
              <a:rPr lang="tr-TR" sz="2600" dirty="0">
                <a:solidFill>
                  <a:srgbClr val="333399"/>
                </a:solidFill>
                <a:latin typeface="Comic Sans MS" panose="030F0702030302020204" pitchFamily="66" charset="0"/>
                <a:cs typeface="Times New Roman" panose="02020603050405020304" pitchFamily="18" charset="0"/>
              </a:rPr>
              <a:t>, kurs, seminer panel vb. faaliyetler </a:t>
            </a:r>
            <a:r>
              <a:rPr lang="tr-TR" sz="2600" dirty="0" smtClean="0">
                <a:solidFill>
                  <a:srgbClr val="333399"/>
                </a:solidFill>
                <a:latin typeface="Comic Sans MS" panose="030F0702030302020204" pitchFamily="66" charset="0"/>
                <a:cs typeface="Times New Roman" panose="02020603050405020304" pitchFamily="18" charset="0"/>
              </a:rPr>
              <a:t>personelin </a:t>
            </a:r>
            <a:r>
              <a:rPr lang="tr-TR" sz="2600" dirty="0">
                <a:solidFill>
                  <a:srgbClr val="333399"/>
                </a:solidFill>
                <a:latin typeface="Comic Sans MS" panose="030F0702030302020204" pitchFamily="66" charset="0"/>
                <a:cs typeface="Times New Roman" panose="02020603050405020304" pitchFamily="18" charset="0"/>
              </a:rPr>
              <a:t>görev mahallinde düzenlenmek suretiyle yolluk ödeneği ihtiyacı asgari seviyeye indirilecektir</a:t>
            </a:r>
            <a:r>
              <a:rPr lang="tr-TR" sz="2600" dirty="0" smtClean="0">
                <a:solidFill>
                  <a:srgbClr val="333399"/>
                </a:solidFill>
                <a:latin typeface="Comic Sans MS" panose="030F0702030302020204" pitchFamily="66" charset="0"/>
                <a:cs typeface="Times New Roman" panose="02020603050405020304" pitchFamily="18" charset="0"/>
              </a:rPr>
              <a:t>.</a:t>
            </a:r>
          </a:p>
          <a:p>
            <a:pPr algn="just" eaLnBrk="1" hangingPunct="1">
              <a:lnSpc>
                <a:spcPct val="90000"/>
              </a:lnSpc>
              <a:buFont typeface="Arial" pitchFamily="34" charset="0"/>
              <a:buNone/>
            </a:pPr>
            <a:r>
              <a:rPr lang="tr-TR" altLang="tr-TR" sz="2600" b="1" dirty="0" smtClean="0">
                <a:solidFill>
                  <a:srgbClr val="333399"/>
                </a:solidFill>
                <a:latin typeface="Comic Sans MS" panose="030F0702030302020204" pitchFamily="66" charset="0"/>
              </a:rPr>
              <a:t>- </a:t>
            </a:r>
            <a:r>
              <a:rPr lang="tr-TR" altLang="tr-TR" sz="2600" dirty="0">
                <a:solidFill>
                  <a:srgbClr val="333399"/>
                </a:solidFill>
                <a:latin typeface="Comic Sans MS" panose="030F0702030302020204" pitchFamily="66" charset="0"/>
              </a:rPr>
              <a:t>Telefon, cep telefonu, faks ve benzeri haberleşme imkanları için ödenek talep edilirken azami tasarruf anlayışıyla hareket edilecek, tasarruf genelgelerine uygun olarak mevcut cihazların ekonomik kullanımı sağlanacaktır. </a:t>
            </a:r>
            <a:endParaRPr lang="tr-TR" altLang="tr-TR" sz="2800" dirty="0">
              <a:solidFill>
                <a:srgbClr val="333399"/>
              </a:solidFill>
              <a:latin typeface="Comic Sans MS" panose="030F0702030302020204" pitchFamily="66" charset="0"/>
              <a:cs typeface="Times New Roman" pitchFamily="18" charset="0"/>
            </a:endParaRPr>
          </a:p>
        </p:txBody>
      </p:sp>
      <p:sp>
        <p:nvSpPr>
          <p:cNvPr id="3" name="Rectangle 2"/>
          <p:cNvSpPr txBox="1">
            <a:spLocks noChangeArrowheads="1"/>
          </p:cNvSpPr>
          <p:nvPr/>
        </p:nvSpPr>
        <p:spPr>
          <a:xfrm>
            <a:off x="0" y="188913"/>
            <a:ext cx="6480175" cy="620712"/>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REHBER AÇIKLAMALARI</a:t>
            </a:r>
          </a:p>
        </p:txBody>
      </p:sp>
    </p:spTree>
    <p:extLst>
      <p:ext uri="{BB962C8B-B14F-4D97-AF65-F5344CB8AC3E}">
        <p14:creationId xmlns:p14="http://schemas.microsoft.com/office/powerpoint/2010/main" val="145262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1F59711-0A64-4EFB-B63B-033FBF526867}"/>
                                            </p:graphicEl>
                                          </p:spTgt>
                                        </p:tgtEl>
                                        <p:attrNameLst>
                                          <p:attrName>style.visibility</p:attrName>
                                        </p:attrNameLst>
                                      </p:cBhvr>
                                      <p:to>
                                        <p:strVal val="visible"/>
                                      </p:to>
                                    </p:set>
                                    <p:animEffect transition="in" filter="fade">
                                      <p:cBhvr>
                                        <p:cTn id="7" dur="2000"/>
                                        <p:tgtEl>
                                          <p:spTgt spid="4">
                                            <p:graphicEl>
                                              <a:dgm id="{21F59711-0A64-4EFB-B63B-033FBF5268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B3008C4-2A09-4D15-9F92-1B9C8328C69E}"/>
                                            </p:graphicEl>
                                          </p:spTgt>
                                        </p:tgtEl>
                                        <p:attrNameLst>
                                          <p:attrName>style.visibility</p:attrName>
                                        </p:attrNameLst>
                                      </p:cBhvr>
                                      <p:to>
                                        <p:strVal val="visible"/>
                                      </p:to>
                                    </p:set>
                                    <p:animEffect transition="in" filter="fade">
                                      <p:cBhvr>
                                        <p:cTn id="12" dur="2000"/>
                                        <p:tgtEl>
                                          <p:spTgt spid="4">
                                            <p:graphicEl>
                                              <a:dgm id="{7B3008C4-2A09-4D15-9F92-1B9C8328C69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609D5C8-BB9F-4522-BAE6-01462A05C2DC}"/>
                                            </p:graphicEl>
                                          </p:spTgt>
                                        </p:tgtEl>
                                        <p:attrNameLst>
                                          <p:attrName>style.visibility</p:attrName>
                                        </p:attrNameLst>
                                      </p:cBhvr>
                                      <p:to>
                                        <p:strVal val="visible"/>
                                      </p:to>
                                    </p:set>
                                    <p:animEffect transition="in" filter="fade">
                                      <p:cBhvr>
                                        <p:cTn id="15" dur="2000"/>
                                        <p:tgtEl>
                                          <p:spTgt spid="4">
                                            <p:graphicEl>
                                              <a:dgm id="{5609D5C8-BB9F-4522-BAE6-01462A05C2D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F3FC7BB-6933-4B54-AED9-4E58DC71A3B3}"/>
                                            </p:graphicEl>
                                          </p:spTgt>
                                        </p:tgtEl>
                                        <p:attrNameLst>
                                          <p:attrName>style.visibility</p:attrName>
                                        </p:attrNameLst>
                                      </p:cBhvr>
                                      <p:to>
                                        <p:strVal val="visible"/>
                                      </p:to>
                                    </p:set>
                                    <p:animEffect transition="in" filter="fade">
                                      <p:cBhvr>
                                        <p:cTn id="20" dur="2000"/>
                                        <p:tgtEl>
                                          <p:spTgt spid="4">
                                            <p:graphicEl>
                                              <a:dgm id="{8F3FC7BB-6933-4B54-AED9-4E58DC71A3B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0960C75-C6E5-41EB-8BF3-32D8A8004908}"/>
                                            </p:graphicEl>
                                          </p:spTgt>
                                        </p:tgtEl>
                                        <p:attrNameLst>
                                          <p:attrName>style.visibility</p:attrName>
                                        </p:attrNameLst>
                                      </p:cBhvr>
                                      <p:to>
                                        <p:strVal val="visible"/>
                                      </p:to>
                                    </p:set>
                                    <p:animEffect transition="in" filter="fade">
                                      <p:cBhvr>
                                        <p:cTn id="23" dur="2000"/>
                                        <p:tgtEl>
                                          <p:spTgt spid="4">
                                            <p:graphicEl>
                                              <a:dgm id="{E0960C75-C6E5-41EB-8BF3-32D8A80049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idx="4294967295"/>
          </p:nvPr>
        </p:nvSpPr>
        <p:spPr>
          <a:xfrm>
            <a:off x="0" y="115888"/>
            <a:ext cx="6913563" cy="695325"/>
          </a:xfrm>
        </p:spPr>
        <p:txBody>
          <a:bodyPr>
            <a:normAutofit fontScale="90000"/>
          </a:bodyPr>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REHBER AÇIKLAMALARI</a:t>
            </a:r>
          </a:p>
        </p:txBody>
      </p:sp>
      <p:sp>
        <p:nvSpPr>
          <p:cNvPr id="51203" name="Rectangle 3"/>
          <p:cNvSpPr>
            <a:spLocks noGrp="1" noChangeArrowheads="1"/>
          </p:cNvSpPr>
          <p:nvPr>
            <p:ph type="subTitle" idx="4294967295"/>
          </p:nvPr>
        </p:nvSpPr>
        <p:spPr>
          <a:xfrm>
            <a:off x="0" y="908050"/>
            <a:ext cx="8280400" cy="5591175"/>
          </a:xfrm>
        </p:spPr>
        <p:txBody>
          <a:bodyPr/>
          <a:lstStyle/>
          <a:p>
            <a:pPr algn="just" eaLnBrk="1" hangingPunct="1">
              <a:lnSpc>
                <a:spcPct val="90000"/>
              </a:lnSpc>
              <a:buFont typeface="Arial" pitchFamily="34" charset="0"/>
              <a:buNone/>
            </a:pPr>
            <a:r>
              <a:rPr lang="tr-TR" altLang="tr-TR" sz="2500" dirty="0" smtClean="0">
                <a:latin typeface="Times New Roman" pitchFamily="18" charset="0"/>
                <a:cs typeface="Times New Roman" pitchFamily="18" charset="0"/>
              </a:rPr>
              <a:t>.</a:t>
            </a:r>
          </a:p>
        </p:txBody>
      </p:sp>
      <p:sp>
        <p:nvSpPr>
          <p:cNvPr id="4" name="Dikdörtgen 3"/>
          <p:cNvSpPr/>
          <p:nvPr/>
        </p:nvSpPr>
        <p:spPr>
          <a:xfrm>
            <a:off x="251520" y="807921"/>
            <a:ext cx="8640960" cy="6875728"/>
          </a:xfrm>
          <a:prstGeom prst="rect">
            <a:avLst/>
          </a:prstGeom>
        </p:spPr>
        <p:txBody>
          <a:bodyPr wrap="square">
            <a:spAutoFit/>
          </a:bodyPr>
          <a:lstStyle/>
          <a:p>
            <a:pPr marL="365760" indent="-256032" algn="just" eaLnBrk="1" fontAlgn="auto" hangingPunct="1">
              <a:lnSpc>
                <a:spcPct val="80000"/>
              </a:lnSpc>
              <a:spcAft>
                <a:spcPts val="0"/>
              </a:spcAft>
              <a:buFont typeface="Arial" pitchFamily="34" charset="0"/>
              <a:buNone/>
              <a:defRPr/>
            </a:pPr>
            <a:r>
              <a:rPr lang="tr-TR" sz="2400" dirty="0">
                <a:latin typeface="Comic Sans MS" panose="030F0702030302020204" pitchFamily="66" charset="0"/>
              </a:rPr>
              <a:t> </a:t>
            </a:r>
            <a:r>
              <a:rPr lang="tr-TR" sz="2800" b="1" u="sng" dirty="0">
                <a:solidFill>
                  <a:srgbClr val="FF3399"/>
                </a:solidFill>
                <a:latin typeface="Comic Sans MS" panose="030F0702030302020204" pitchFamily="66" charset="0"/>
              </a:rPr>
              <a:t>03- Mal ve hizmet alımları ile ilgili ödenek tekliflerinde aşağıdaki esaslara uyulacaktır:</a:t>
            </a:r>
          </a:p>
          <a:p>
            <a:pPr algn="just" eaLnBrk="1" hangingPunct="1">
              <a:lnSpc>
                <a:spcPct val="90000"/>
              </a:lnSpc>
              <a:buFont typeface="Arial" pitchFamily="34" charset="0"/>
              <a:buNone/>
            </a:pPr>
            <a:r>
              <a:rPr lang="tr-TR" altLang="tr-TR" sz="2400" dirty="0">
                <a:latin typeface="Comic Sans MS" panose="030F0702030302020204" pitchFamily="66" charset="0"/>
              </a:rPr>
              <a:t>	</a:t>
            </a:r>
          </a:p>
          <a:p>
            <a:pPr marL="457200" indent="-457200" algn="just" eaLnBrk="1" hangingPunct="1">
              <a:lnSpc>
                <a:spcPct val="90000"/>
              </a:lnSpc>
              <a:buFontTx/>
              <a:buChar char="-"/>
            </a:pPr>
            <a:r>
              <a:rPr lang="tr-TR" altLang="tr-TR" sz="2800" dirty="0" smtClean="0">
                <a:solidFill>
                  <a:srgbClr val="333399"/>
                </a:solidFill>
                <a:latin typeface="Comic Sans MS" panose="030F0702030302020204" pitchFamily="66" charset="0"/>
              </a:rPr>
              <a:t>Hizmet </a:t>
            </a:r>
            <a:r>
              <a:rPr lang="tr-TR" altLang="tr-TR" sz="2800" dirty="0">
                <a:solidFill>
                  <a:srgbClr val="333399"/>
                </a:solidFill>
                <a:latin typeface="Comic Sans MS" panose="030F0702030302020204" pitchFamily="66" charset="0"/>
              </a:rPr>
              <a:t>alımı suretiyle güvenlik hizmetlerini karşılayacak birimler, bu ihtiyaçlarını asgari düzeyde elemanla karşılayacak şekilde planlama yapacaklardır. 21 </a:t>
            </a:r>
            <a:r>
              <a:rPr lang="tr-TR" altLang="tr-TR" sz="2800" dirty="0" err="1">
                <a:solidFill>
                  <a:srgbClr val="333399"/>
                </a:solidFill>
                <a:latin typeface="Comic Sans MS" panose="030F0702030302020204" pitchFamily="66" charset="0"/>
              </a:rPr>
              <a:t>nolu</a:t>
            </a:r>
            <a:r>
              <a:rPr lang="tr-TR" altLang="tr-TR" sz="2800" dirty="0">
                <a:solidFill>
                  <a:srgbClr val="333399"/>
                </a:solidFill>
                <a:latin typeface="Comic Sans MS" panose="030F0702030302020204" pitchFamily="66" charset="0"/>
              </a:rPr>
              <a:t> Özel Güvenlik Hizmetine İlişkin Bilgi Formuna </a:t>
            </a:r>
            <a:r>
              <a:rPr lang="tr-TR" altLang="tr-TR" sz="2800" dirty="0" smtClean="0">
                <a:solidFill>
                  <a:srgbClr val="333399"/>
                </a:solidFill>
                <a:latin typeface="Comic Sans MS" panose="030F0702030302020204" pitchFamily="66" charset="0"/>
              </a:rPr>
              <a:t>bu hizmetle ilgili tüm evraklar </a:t>
            </a:r>
            <a:r>
              <a:rPr lang="tr-TR" altLang="tr-TR" sz="2800" dirty="0">
                <a:solidFill>
                  <a:srgbClr val="333399"/>
                </a:solidFill>
                <a:latin typeface="Comic Sans MS" panose="030F0702030302020204" pitchFamily="66" charset="0"/>
              </a:rPr>
              <a:t>eklenecektir. </a:t>
            </a:r>
            <a:endParaRPr lang="tr-TR" altLang="tr-TR" sz="2800" dirty="0" smtClean="0">
              <a:solidFill>
                <a:srgbClr val="333399"/>
              </a:solidFill>
              <a:latin typeface="Comic Sans MS" panose="030F0702030302020204" pitchFamily="66" charset="0"/>
            </a:endParaRPr>
          </a:p>
          <a:p>
            <a:pPr marL="457200" indent="-457200" algn="just" eaLnBrk="1" hangingPunct="1">
              <a:lnSpc>
                <a:spcPct val="90000"/>
              </a:lnSpc>
              <a:buFontTx/>
              <a:buChar char="-"/>
            </a:pPr>
            <a:endParaRPr lang="tr-TR" altLang="tr-TR" sz="2800" dirty="0" smtClean="0">
              <a:solidFill>
                <a:srgbClr val="333399"/>
              </a:solidFill>
              <a:latin typeface="Comic Sans MS" panose="030F0702030302020204" pitchFamily="66" charset="0"/>
            </a:endParaRPr>
          </a:p>
          <a:p>
            <a:pPr algn="just" eaLnBrk="1" hangingPunct="1">
              <a:lnSpc>
                <a:spcPct val="90000"/>
              </a:lnSpc>
            </a:pPr>
            <a:r>
              <a:rPr lang="tr-TR" altLang="tr-TR" sz="2800" dirty="0" smtClean="0">
                <a:solidFill>
                  <a:srgbClr val="FF3399"/>
                </a:solidFill>
                <a:latin typeface="Comic Sans MS" panose="030F0702030302020204" pitchFamily="66" charset="0"/>
              </a:rPr>
              <a:t>**</a:t>
            </a:r>
            <a:r>
              <a:rPr lang="tr-TR" altLang="tr-TR" sz="2800" b="1" u="sng" dirty="0" smtClean="0">
                <a:solidFill>
                  <a:srgbClr val="FF3399"/>
                </a:solidFill>
                <a:latin typeface="Comic Sans MS" panose="030F0702030302020204" pitchFamily="66" charset="0"/>
              </a:rPr>
              <a:t>NOT: </a:t>
            </a:r>
            <a:r>
              <a:rPr lang="tr-TR" altLang="tr-TR" sz="2800" b="1" dirty="0">
                <a:solidFill>
                  <a:srgbClr val="333399"/>
                </a:solidFill>
                <a:latin typeface="Comic Sans MS" panose="030F0702030302020204" pitchFamily="66" charset="0"/>
              </a:rPr>
              <a:t>Personel Çalıştırılmasına yönelik Hizmet Alımlarında </a:t>
            </a:r>
            <a:r>
              <a:rPr lang="tr-TR" altLang="tr-TR" sz="2800" dirty="0">
                <a:solidFill>
                  <a:srgbClr val="333399"/>
                </a:solidFill>
                <a:latin typeface="Comic Sans MS" panose="030F0702030302020204" pitchFamily="66" charset="0"/>
              </a:rPr>
              <a:t>eğer toplam personel sayılarında bir artış var ise Maliye Bakanlığı’nın </a:t>
            </a:r>
            <a:r>
              <a:rPr lang="tr-TR" altLang="tr-TR" sz="2800" b="1" dirty="0" smtClean="0">
                <a:solidFill>
                  <a:srgbClr val="FF3399"/>
                </a:solidFill>
                <a:latin typeface="Comic Sans MS" panose="030F0702030302020204" pitchFamily="66" charset="0"/>
              </a:rPr>
              <a:t>11.03.2015 </a:t>
            </a:r>
            <a:r>
              <a:rPr lang="tr-TR" altLang="tr-TR" sz="2800" dirty="0">
                <a:solidFill>
                  <a:srgbClr val="333399"/>
                </a:solidFill>
                <a:latin typeface="Comic Sans MS" panose="030F0702030302020204" pitchFamily="66" charset="0"/>
              </a:rPr>
              <a:t>Tarih ve </a:t>
            </a:r>
            <a:r>
              <a:rPr lang="tr-TR" altLang="tr-TR" sz="2800" b="1" dirty="0" smtClean="0">
                <a:solidFill>
                  <a:srgbClr val="FF3399"/>
                </a:solidFill>
                <a:latin typeface="Comic Sans MS" panose="030F0702030302020204" pitchFamily="66" charset="0"/>
              </a:rPr>
              <a:t>2659 </a:t>
            </a:r>
            <a:r>
              <a:rPr lang="tr-TR" altLang="tr-TR" sz="2800" dirty="0">
                <a:solidFill>
                  <a:srgbClr val="333399"/>
                </a:solidFill>
                <a:latin typeface="Comic Sans MS" panose="030F0702030302020204" pitchFamily="66" charset="0"/>
              </a:rPr>
              <a:t>Sayılı Yazısına istinaden Maliye Bakanlığı’ndan </a:t>
            </a:r>
            <a:r>
              <a:rPr lang="tr-TR" altLang="tr-TR" sz="2800" b="1" u="sng" dirty="0" smtClean="0">
                <a:solidFill>
                  <a:srgbClr val="FF3399"/>
                </a:solidFill>
                <a:latin typeface="Comic Sans MS" panose="030F0702030302020204" pitchFamily="66" charset="0"/>
              </a:rPr>
              <a:t>UYGUN GÖRÜŞ</a:t>
            </a:r>
            <a:r>
              <a:rPr lang="tr-TR" altLang="tr-TR" sz="2800" b="1" dirty="0" smtClean="0">
                <a:solidFill>
                  <a:srgbClr val="FF3399"/>
                </a:solidFill>
                <a:latin typeface="Comic Sans MS" panose="030F0702030302020204" pitchFamily="66" charset="0"/>
              </a:rPr>
              <a:t> </a:t>
            </a:r>
            <a:r>
              <a:rPr lang="tr-TR" altLang="tr-TR" sz="2800" dirty="0">
                <a:solidFill>
                  <a:srgbClr val="333399"/>
                </a:solidFill>
                <a:latin typeface="Comic Sans MS" panose="030F0702030302020204" pitchFamily="66" charset="0"/>
              </a:rPr>
              <a:t>alınarak alımların yapılması gerekmektedir.</a:t>
            </a:r>
          </a:p>
          <a:p>
            <a:pPr algn="just" eaLnBrk="1" hangingPunct="1">
              <a:lnSpc>
                <a:spcPct val="90000"/>
              </a:lnSpc>
              <a:buFont typeface="Arial" pitchFamily="34" charset="0"/>
              <a:buNone/>
            </a:pPr>
            <a:endParaRPr lang="tr-TR" altLang="tr-TR" sz="2400" b="1" dirty="0">
              <a:solidFill>
                <a:srgbClr val="333399"/>
              </a:solidFill>
              <a:latin typeface="Comic Sans MS" panose="030F0702030302020204" pitchFamily="66" charset="0"/>
            </a:endParaRPr>
          </a:p>
          <a:p>
            <a:pPr algn="just" eaLnBrk="1" hangingPunct="1">
              <a:lnSpc>
                <a:spcPct val="90000"/>
              </a:lnSpc>
              <a:buFont typeface="Arial" pitchFamily="34" charset="0"/>
              <a:buNone/>
            </a:pPr>
            <a:endParaRPr lang="tr-TR" sz="2800" dirty="0">
              <a:solidFill>
                <a:srgbClr val="333399"/>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0" y="-12700"/>
            <a:ext cx="6191250" cy="692150"/>
          </a:xfrm>
        </p:spPr>
        <p:txBody>
          <a:bodyPr>
            <a:normAutofit fontScale="90000"/>
          </a:bodyPr>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REHBER AÇIKLAMALARI</a:t>
            </a:r>
          </a:p>
        </p:txBody>
      </p:sp>
      <p:sp>
        <p:nvSpPr>
          <p:cNvPr id="33795" name="Rectangle 3"/>
          <p:cNvSpPr>
            <a:spLocks noGrp="1" noChangeArrowheads="1"/>
          </p:cNvSpPr>
          <p:nvPr>
            <p:ph type="subTitle" idx="4294967295"/>
          </p:nvPr>
        </p:nvSpPr>
        <p:spPr>
          <a:xfrm>
            <a:off x="646113" y="620713"/>
            <a:ext cx="8497887" cy="5810250"/>
          </a:xfrm>
        </p:spPr>
        <p:txBody>
          <a:bodyPr>
            <a:normAutofit fontScale="85000" lnSpcReduction="20000"/>
          </a:bodyPr>
          <a:lstStyle/>
          <a:p>
            <a:pPr marL="365760" indent="-256032" algn="just" eaLnBrk="1" fontAlgn="auto" hangingPunct="1">
              <a:lnSpc>
                <a:spcPct val="80000"/>
              </a:lnSpc>
              <a:spcAft>
                <a:spcPts val="0"/>
              </a:spcAft>
              <a:buFont typeface="Arial" pitchFamily="34" charset="0"/>
              <a:buNone/>
              <a:defRPr/>
            </a:pPr>
            <a:r>
              <a:rPr lang="tr-TR" altLang="tr-TR" sz="2000" dirty="0" smtClean="0"/>
              <a:t>      	</a:t>
            </a:r>
            <a:r>
              <a:rPr lang="tr-TR" altLang="tr-TR" sz="2800" dirty="0" smtClean="0">
                <a:solidFill>
                  <a:srgbClr val="333399"/>
                </a:solidFill>
                <a:latin typeface="Comic Sans MS" panose="030F0702030302020204" pitchFamily="66" charset="0"/>
                <a:cs typeface="Times New Roman" panose="02020603050405020304" pitchFamily="18" charset="0"/>
              </a:rPr>
              <a:t>Temsil, ağırlama, tören, fuar, kongre ve benzeri faaliyet ve etkinlikler için katılım sayısı asgari seviyede tutulmak suretiyle ödenek talep edilecek ve mali yıl içinde bu alandaki uygulama tasarruf anlayışı içerisinde yürütülecektir.</a:t>
            </a:r>
          </a:p>
          <a:p>
            <a:pPr marL="365760" indent="-256032" algn="just" eaLnBrk="1" fontAlgn="auto" hangingPunct="1">
              <a:lnSpc>
                <a:spcPct val="80000"/>
              </a:lnSpc>
              <a:spcAft>
                <a:spcPts val="0"/>
              </a:spcAft>
              <a:buFont typeface="Arial" pitchFamily="34" charset="0"/>
              <a:buNone/>
              <a:defRPr/>
            </a:pPr>
            <a:endParaRPr lang="tr-TR" altLang="tr-TR" sz="2800" dirty="0" smtClean="0">
              <a:solidFill>
                <a:srgbClr val="333399"/>
              </a:solidFill>
              <a:latin typeface="Comic Sans MS" panose="030F0702030302020204" pitchFamily="66" charset="0"/>
              <a:cs typeface="Times New Roman" panose="02020603050405020304" pitchFamily="18" charset="0"/>
            </a:endParaRPr>
          </a:p>
          <a:p>
            <a:pPr marL="365760" indent="-256032" algn="just" eaLnBrk="1" fontAlgn="auto" hangingPunct="1">
              <a:lnSpc>
                <a:spcPct val="80000"/>
              </a:lnSpc>
              <a:spcAft>
                <a:spcPts val="0"/>
              </a:spcAft>
              <a:buFont typeface="Arial" pitchFamily="34" charset="0"/>
              <a:buNone/>
              <a:defRPr/>
            </a:pPr>
            <a:r>
              <a:rPr lang="tr-TR" altLang="tr-TR" sz="2800" dirty="0" smtClean="0">
                <a:solidFill>
                  <a:srgbClr val="333399"/>
                </a:solidFill>
                <a:latin typeface="Comic Sans MS" panose="030F0702030302020204" pitchFamily="66" charset="0"/>
                <a:cs typeface="Times New Roman" panose="02020603050405020304" pitchFamily="18" charset="0"/>
              </a:rPr>
              <a:t>		Bazı hizmet ve malzeme maliyetlerinin hesaplanmasında EK: Standart 1, 2, 3, 4 ve 5’te yer alan listelerde gösterilen tutarlar;</a:t>
            </a:r>
          </a:p>
          <a:p>
            <a:pPr marL="365760" indent="-256032" algn="just" eaLnBrk="1" fontAlgn="auto" hangingPunct="1">
              <a:lnSpc>
                <a:spcPct val="80000"/>
              </a:lnSpc>
              <a:spcAft>
                <a:spcPts val="0"/>
              </a:spcAft>
              <a:buFont typeface="Arial" pitchFamily="34" charset="0"/>
              <a:buNone/>
              <a:defRPr/>
            </a:pPr>
            <a:r>
              <a:rPr lang="tr-TR" altLang="tr-TR" sz="2000" b="1" dirty="0" smtClean="0">
                <a:solidFill>
                  <a:srgbClr val="FF0000"/>
                </a:solidFill>
                <a:latin typeface="Times New Roman" panose="02020603050405020304" pitchFamily="18"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r>
              <a:rPr lang="tr-TR" altLang="tr-TR" sz="2000" b="1" dirty="0">
                <a:solidFill>
                  <a:srgbClr val="FF0000"/>
                </a:solidFill>
                <a:latin typeface="Times New Roman" panose="02020603050405020304" pitchFamily="18" charset="0"/>
                <a:cs typeface="Times New Roman" panose="02020603050405020304" pitchFamily="18" charset="0"/>
              </a:rPr>
              <a:t>	</a:t>
            </a:r>
            <a:r>
              <a:rPr lang="tr-TR" altLang="tr-TR" sz="2800" b="1" dirty="0" smtClean="0">
                <a:solidFill>
                  <a:srgbClr val="216B4D"/>
                </a:solidFill>
                <a:latin typeface="Comic Sans MS" panose="030F0702030302020204" pitchFamily="66" charset="0"/>
                <a:cs typeface="Times New Roman" panose="02020603050405020304" pitchFamily="18" charset="0"/>
              </a:rPr>
              <a:t>Ek-1: Giyecek Yardım Standardı</a:t>
            </a:r>
          </a:p>
          <a:p>
            <a:pPr marL="365760" indent="-256032" algn="just" eaLnBrk="1" fontAlgn="auto" hangingPunct="1">
              <a:lnSpc>
                <a:spcPct val="80000"/>
              </a:lnSpc>
              <a:spcAft>
                <a:spcPts val="0"/>
              </a:spcAft>
              <a:buFont typeface="Arial" pitchFamily="34" charset="0"/>
              <a:buNone/>
              <a:defRPr/>
            </a:pPr>
            <a:r>
              <a:rPr lang="tr-TR" altLang="tr-TR" sz="2800" b="1" dirty="0" smtClean="0">
                <a:solidFill>
                  <a:srgbClr val="FF3399"/>
                </a:solidFill>
                <a:latin typeface="Comic Sans MS" panose="030F0702030302020204" pitchFamily="66"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r>
              <a:rPr lang="tr-TR" altLang="tr-TR" sz="2800" b="1" dirty="0" smtClean="0">
                <a:solidFill>
                  <a:srgbClr val="FF3399"/>
                </a:solidFill>
                <a:latin typeface="Comic Sans MS" panose="030F0702030302020204" pitchFamily="66" charset="0"/>
                <a:cs typeface="Times New Roman" panose="02020603050405020304" pitchFamily="18" charset="0"/>
              </a:rPr>
              <a:t>	Ek-2: Parasız Yatılı Okul ve Yurt Öğrencisi Yiyecek ve Giyecek Bedeli</a:t>
            </a:r>
          </a:p>
          <a:p>
            <a:pPr marL="365760" indent="-256032" algn="just" eaLnBrk="1" fontAlgn="auto" hangingPunct="1">
              <a:lnSpc>
                <a:spcPct val="80000"/>
              </a:lnSpc>
              <a:spcAft>
                <a:spcPts val="0"/>
              </a:spcAft>
              <a:buFont typeface="Arial" pitchFamily="34" charset="0"/>
              <a:buNone/>
              <a:defRPr/>
            </a:pPr>
            <a:r>
              <a:rPr lang="tr-TR" altLang="tr-TR" sz="2800" b="1" dirty="0" smtClean="0">
                <a:solidFill>
                  <a:srgbClr val="FF3399"/>
                </a:solidFill>
                <a:latin typeface="Comic Sans MS" panose="030F0702030302020204" pitchFamily="66"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r>
              <a:rPr lang="tr-TR" altLang="tr-TR" sz="2800" b="1" dirty="0">
                <a:solidFill>
                  <a:srgbClr val="216B4D"/>
                </a:solidFill>
                <a:latin typeface="Comic Sans MS" panose="030F0702030302020204" pitchFamily="66" charset="0"/>
                <a:cs typeface="Times New Roman" panose="02020603050405020304" pitchFamily="18" charset="0"/>
              </a:rPr>
              <a:t>	</a:t>
            </a:r>
            <a:r>
              <a:rPr lang="tr-TR" altLang="tr-TR" sz="2800" b="1" dirty="0" smtClean="0">
                <a:solidFill>
                  <a:srgbClr val="216B4D"/>
                </a:solidFill>
                <a:latin typeface="Comic Sans MS" panose="030F0702030302020204" pitchFamily="66" charset="0"/>
                <a:cs typeface="Times New Roman" panose="02020603050405020304" pitchFamily="18" charset="0"/>
              </a:rPr>
              <a:t>Ek-3: 237 Sayılı Kanuna Tabi Taşıtların İşletme ve </a:t>
            </a:r>
          </a:p>
          <a:p>
            <a:pPr marL="365760" indent="-256032" algn="just" eaLnBrk="1" fontAlgn="auto" hangingPunct="1">
              <a:lnSpc>
                <a:spcPct val="80000"/>
              </a:lnSpc>
              <a:spcAft>
                <a:spcPts val="0"/>
              </a:spcAft>
              <a:buFont typeface="Arial" pitchFamily="34" charset="0"/>
              <a:buNone/>
              <a:defRPr/>
            </a:pPr>
            <a:r>
              <a:rPr lang="tr-TR" altLang="tr-TR" sz="2800" b="1" dirty="0">
                <a:solidFill>
                  <a:srgbClr val="216B4D"/>
                </a:solidFill>
                <a:latin typeface="Comic Sans MS" panose="030F0702030302020204" pitchFamily="66" charset="0"/>
                <a:cs typeface="Times New Roman" panose="02020603050405020304" pitchFamily="18" charset="0"/>
              </a:rPr>
              <a:t>	</a:t>
            </a:r>
            <a:r>
              <a:rPr lang="tr-TR" altLang="tr-TR" sz="2800" b="1" dirty="0" smtClean="0">
                <a:solidFill>
                  <a:srgbClr val="216B4D"/>
                </a:solidFill>
                <a:latin typeface="Comic Sans MS" panose="030F0702030302020204" pitchFamily="66" charset="0"/>
                <a:cs typeface="Times New Roman" panose="02020603050405020304" pitchFamily="18" charset="0"/>
              </a:rPr>
              <a:t>Bakım-Onarım Maliyetlerine İlişkin Standartlar</a:t>
            </a:r>
          </a:p>
          <a:p>
            <a:pPr marL="365760" indent="-256032" algn="just" eaLnBrk="1" fontAlgn="auto" hangingPunct="1">
              <a:lnSpc>
                <a:spcPct val="80000"/>
              </a:lnSpc>
              <a:spcAft>
                <a:spcPts val="0"/>
              </a:spcAft>
              <a:buFont typeface="Arial" pitchFamily="34" charset="0"/>
              <a:buNone/>
              <a:defRPr/>
            </a:pPr>
            <a:r>
              <a:rPr lang="tr-TR" altLang="tr-TR" sz="2800" b="1" dirty="0" smtClean="0">
                <a:solidFill>
                  <a:srgbClr val="FF3399"/>
                </a:solidFill>
                <a:latin typeface="Comic Sans MS" panose="030F0702030302020204" pitchFamily="66"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r>
              <a:rPr lang="tr-TR" altLang="tr-TR" sz="2800" b="1" dirty="0">
                <a:solidFill>
                  <a:srgbClr val="FF3399"/>
                </a:solidFill>
                <a:latin typeface="Comic Sans MS" panose="030F0702030302020204" pitchFamily="66" charset="0"/>
                <a:cs typeface="Times New Roman" panose="02020603050405020304" pitchFamily="18" charset="0"/>
              </a:rPr>
              <a:t>	</a:t>
            </a:r>
            <a:r>
              <a:rPr lang="tr-TR" altLang="tr-TR" sz="2800" b="1" dirty="0" smtClean="0">
                <a:solidFill>
                  <a:srgbClr val="FF3399"/>
                </a:solidFill>
                <a:latin typeface="Comic Sans MS" panose="030F0702030302020204" pitchFamily="66" charset="0"/>
                <a:cs typeface="Times New Roman" panose="02020603050405020304" pitchFamily="18" charset="0"/>
              </a:rPr>
              <a:t>Ek-4: Hasta Yatak Maliyetine Katkı</a:t>
            </a:r>
          </a:p>
          <a:p>
            <a:pPr marL="365760" indent="-256032" algn="just" eaLnBrk="1" fontAlgn="auto" hangingPunct="1">
              <a:lnSpc>
                <a:spcPct val="80000"/>
              </a:lnSpc>
              <a:spcAft>
                <a:spcPts val="0"/>
              </a:spcAft>
              <a:buFont typeface="Arial" pitchFamily="34" charset="0"/>
              <a:buNone/>
              <a:defRPr/>
            </a:pPr>
            <a:r>
              <a:rPr lang="tr-TR" altLang="tr-TR" sz="2800" b="1" dirty="0" smtClean="0">
                <a:solidFill>
                  <a:srgbClr val="FF3399"/>
                </a:solidFill>
                <a:latin typeface="Comic Sans MS" panose="030F0702030302020204" pitchFamily="66" charset="0"/>
                <a:cs typeface="Times New Roman" panose="02020603050405020304" pitchFamily="18" charset="0"/>
              </a:rPr>
              <a:t>	</a:t>
            </a:r>
          </a:p>
          <a:p>
            <a:pPr marL="365760" indent="-256032" algn="just" eaLnBrk="1" fontAlgn="auto" hangingPunct="1">
              <a:lnSpc>
                <a:spcPct val="80000"/>
              </a:lnSpc>
              <a:spcAft>
                <a:spcPts val="0"/>
              </a:spcAft>
              <a:buFont typeface="Arial" pitchFamily="34" charset="0"/>
              <a:buNone/>
              <a:defRPr/>
            </a:pPr>
            <a:r>
              <a:rPr lang="tr-TR" altLang="tr-TR" sz="2800" b="1" dirty="0">
                <a:solidFill>
                  <a:srgbClr val="FF3399"/>
                </a:solidFill>
                <a:latin typeface="Comic Sans MS" panose="030F0702030302020204" pitchFamily="66" charset="0"/>
                <a:cs typeface="Times New Roman" panose="02020603050405020304" pitchFamily="18" charset="0"/>
              </a:rPr>
              <a:t>	</a:t>
            </a:r>
            <a:r>
              <a:rPr lang="tr-TR" altLang="tr-TR" sz="2800" b="1" dirty="0" smtClean="0">
                <a:solidFill>
                  <a:srgbClr val="216B4D"/>
                </a:solidFill>
                <a:latin typeface="Comic Sans MS" panose="030F0702030302020204" pitchFamily="66" charset="0"/>
                <a:cs typeface="Times New Roman" panose="02020603050405020304" pitchFamily="18" charset="0"/>
              </a:rPr>
              <a:t>Ek-5: Memurların Öğle Yemeğine Yardım</a:t>
            </a:r>
          </a:p>
          <a:p>
            <a:pPr marL="365760" indent="-256032" algn="just" eaLnBrk="1" fontAlgn="auto" hangingPunct="1">
              <a:lnSpc>
                <a:spcPct val="80000"/>
              </a:lnSpc>
              <a:spcAft>
                <a:spcPts val="0"/>
              </a:spcAft>
              <a:buFont typeface="Arial" pitchFamily="34" charset="0"/>
              <a:buNone/>
              <a:defRPr/>
            </a:pPr>
            <a:endParaRPr lang="tr-TR" altLang="tr-TR" sz="2000" dirty="0" smtClean="0">
              <a:latin typeface="Times New Roman" panose="02020603050405020304" pitchFamily="18" charset="0"/>
              <a:cs typeface="Times New Roman" panose="02020603050405020304" pitchFamily="18" charset="0"/>
            </a:endParaRPr>
          </a:p>
          <a:p>
            <a:pPr marL="365760" indent="-256032" algn="just" eaLnBrk="1" fontAlgn="auto" hangingPunct="1">
              <a:lnSpc>
                <a:spcPct val="80000"/>
              </a:lnSpc>
              <a:spcAft>
                <a:spcPts val="0"/>
              </a:spcAft>
              <a:buFont typeface="Arial" pitchFamily="34" charset="0"/>
              <a:buNone/>
              <a:defRPr/>
            </a:pPr>
            <a:r>
              <a:rPr lang="tr-TR" altLang="tr-TR" sz="2200" b="1" dirty="0" smtClean="0">
                <a:solidFill>
                  <a:srgbClr val="FF0000"/>
                </a:solidFill>
                <a:latin typeface="Times New Roman" panose="02020603050405020304" pitchFamily="18" charset="0"/>
                <a:cs typeface="Times New Roman" panose="02020603050405020304" pitchFamily="18" charset="0"/>
              </a:rPr>
              <a:t>		</a:t>
            </a:r>
            <a:endParaRPr lang="tr-TR" altLang="tr-TR" sz="20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34327"/>
            <a:ext cx="6191250" cy="692150"/>
          </a:xfrm>
          <a:prstGeom prst="rect">
            <a:avLst/>
          </a:prstGeom>
        </p:spPr>
        <p:txBody>
          <a:bodyPr vert="horz" anchor="ctr">
            <a:normAutofit fontScale="9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REHBER AÇIKLAMALARI</a:t>
            </a:r>
          </a:p>
        </p:txBody>
      </p:sp>
      <p:sp>
        <p:nvSpPr>
          <p:cNvPr id="3" name="Dikdörtgen 2"/>
          <p:cNvSpPr/>
          <p:nvPr/>
        </p:nvSpPr>
        <p:spPr>
          <a:xfrm>
            <a:off x="2286000" y="3136613"/>
            <a:ext cx="4572000" cy="440955"/>
          </a:xfrm>
          <a:prstGeom prst="rect">
            <a:avLst/>
          </a:prstGeom>
        </p:spPr>
        <p:txBody>
          <a:bodyPr>
            <a:spAutoFit/>
          </a:bodyPr>
          <a:lstStyle/>
          <a:p>
            <a:pPr marL="365760" indent="-256032" algn="just" eaLnBrk="1" fontAlgn="auto" hangingPunct="1">
              <a:lnSpc>
                <a:spcPct val="80000"/>
              </a:lnSpc>
              <a:spcAft>
                <a:spcPts val="0"/>
              </a:spcAft>
              <a:buFont typeface="Arial" pitchFamily="34" charset="0"/>
              <a:buNone/>
              <a:defRPr/>
            </a:pPr>
            <a:endParaRPr lang="tr-TR" altLang="tr-TR" sz="2800" b="1" dirty="0">
              <a:latin typeface="Comic Sans MS" panose="030F0702030302020204" pitchFamily="66" charset="0"/>
              <a:cs typeface="Times New Roman" panose="02020603050405020304" pitchFamily="18" charset="0"/>
            </a:endParaRPr>
          </a:p>
        </p:txBody>
      </p:sp>
      <p:sp>
        <p:nvSpPr>
          <p:cNvPr id="4" name="Dikdörtgen 3"/>
          <p:cNvSpPr/>
          <p:nvPr/>
        </p:nvSpPr>
        <p:spPr>
          <a:xfrm>
            <a:off x="323528" y="1635498"/>
            <a:ext cx="8352928" cy="4228850"/>
          </a:xfrm>
          <a:prstGeom prst="rect">
            <a:avLst/>
          </a:prstGeom>
        </p:spPr>
        <p:txBody>
          <a:bodyPr wrap="square">
            <a:spAutoFit/>
          </a:bodyPr>
          <a:lstStyle/>
          <a:p>
            <a:pPr marL="365760" lvl="0" indent="-256032" algn="just" fontAlgn="auto">
              <a:lnSpc>
                <a:spcPct val="80000"/>
              </a:lnSpc>
              <a:spcAft>
                <a:spcPts val="0"/>
              </a:spcAft>
              <a:defRPr/>
            </a:pPr>
            <a:r>
              <a:rPr lang="tr-TR" altLang="tr-TR" sz="2800" b="1" dirty="0" smtClean="0">
                <a:solidFill>
                  <a:srgbClr val="333399"/>
                </a:solidFill>
                <a:latin typeface="Comic Sans MS" panose="030F0702030302020204" pitchFamily="66" charset="0"/>
                <a:cs typeface="Times New Roman" panose="02020603050405020304" pitchFamily="18" charset="0"/>
              </a:rPr>
              <a:t>* Büro Makineleri ve Demirbaş Alımları ile ilgili ödenek tekliflerinde ise </a:t>
            </a:r>
            <a:r>
              <a:rPr lang="tr-TR" altLang="tr-TR" sz="2800" b="1" dirty="0" smtClean="0">
                <a:solidFill>
                  <a:srgbClr val="FF3399"/>
                </a:solidFill>
                <a:latin typeface="Comic Sans MS" panose="030F0702030302020204" pitchFamily="66" charset="0"/>
                <a:cs typeface="Times New Roman" panose="02020603050405020304" pitchFamily="18" charset="0"/>
              </a:rPr>
              <a:t>DEVLET </a:t>
            </a:r>
            <a:r>
              <a:rPr lang="tr-TR" altLang="tr-TR" sz="2800" b="1" dirty="0">
                <a:solidFill>
                  <a:srgbClr val="FF3399"/>
                </a:solidFill>
                <a:latin typeface="Comic Sans MS" panose="030F0702030302020204" pitchFamily="66" charset="0"/>
                <a:cs typeface="Times New Roman" panose="02020603050405020304" pitchFamily="18" charset="0"/>
              </a:rPr>
              <a:t>MALZEME OFİSİ GENEL MÜDÜRLÜĞÜ’NÜN </a:t>
            </a:r>
            <a:r>
              <a:rPr lang="tr-TR" altLang="tr-TR" sz="2800" b="1" u="sng" dirty="0" smtClean="0">
                <a:solidFill>
                  <a:srgbClr val="FF3399"/>
                </a:solidFill>
                <a:latin typeface="Comic Sans MS" panose="030F0702030302020204" pitchFamily="66" charset="0"/>
                <a:cs typeface="Times New Roman" panose="02020603050405020304" pitchFamily="18" charset="0"/>
              </a:rPr>
              <a:t>30/06/2015 </a:t>
            </a:r>
            <a:r>
              <a:rPr lang="tr-TR" altLang="tr-TR" sz="2800" b="1" dirty="0" smtClean="0">
                <a:solidFill>
                  <a:srgbClr val="333399"/>
                </a:solidFill>
                <a:latin typeface="Comic Sans MS" panose="030F0702030302020204" pitchFamily="66" charset="0"/>
                <a:cs typeface="Times New Roman" panose="02020603050405020304" pitchFamily="18" charset="0"/>
              </a:rPr>
              <a:t>tarihi itibariyle geçerli olan satış fiyatları dikkate alınacaktır. </a:t>
            </a:r>
          </a:p>
          <a:p>
            <a:pPr marL="365760" lvl="0" indent="-256032" algn="just" fontAlgn="auto">
              <a:lnSpc>
                <a:spcPct val="80000"/>
              </a:lnSpc>
              <a:spcAft>
                <a:spcPts val="0"/>
              </a:spcAft>
              <a:defRPr/>
            </a:pPr>
            <a:endParaRPr lang="tr-TR" altLang="tr-TR" sz="2800" b="1" u="sng" dirty="0" smtClean="0">
              <a:solidFill>
                <a:srgbClr val="FF3399"/>
              </a:solidFill>
              <a:latin typeface="Comic Sans MS" panose="030F0702030302020204" pitchFamily="66" charset="0"/>
              <a:cs typeface="Times New Roman" panose="02020603050405020304" pitchFamily="18" charset="0"/>
            </a:endParaRPr>
          </a:p>
          <a:p>
            <a:pPr marL="365760" lvl="0" indent="-256032" algn="just" fontAlgn="auto">
              <a:lnSpc>
                <a:spcPct val="80000"/>
              </a:lnSpc>
              <a:spcAft>
                <a:spcPts val="0"/>
              </a:spcAft>
              <a:defRPr/>
            </a:pPr>
            <a:r>
              <a:rPr lang="tr-TR" altLang="tr-TR" sz="2800" b="1" u="sng" dirty="0" smtClean="0">
                <a:solidFill>
                  <a:srgbClr val="FF3399"/>
                </a:solidFill>
                <a:latin typeface="Comic Sans MS" panose="030F0702030302020204" pitchFamily="66" charset="0"/>
                <a:cs typeface="Times New Roman" panose="02020603050405020304" pitchFamily="18" charset="0"/>
              </a:rPr>
              <a:t>*</a:t>
            </a:r>
            <a:r>
              <a:rPr lang="tr-TR" altLang="tr-TR" sz="2800" b="1" u="sng" dirty="0">
                <a:solidFill>
                  <a:srgbClr val="FF3399"/>
                </a:solidFill>
                <a:latin typeface="Comic Sans MS" panose="030F0702030302020204" pitchFamily="66" charset="0"/>
                <a:cs typeface="Times New Roman" panose="02020603050405020304" pitchFamily="18" charset="0"/>
                <a:hlinkClick r:id="rId2"/>
              </a:rPr>
              <a:t>https://www.dmo.gov.tr/ESatis/index.aspx</a:t>
            </a:r>
            <a:endParaRPr lang="tr-TR" altLang="tr-TR" sz="2800" b="1" u="sng" dirty="0">
              <a:solidFill>
                <a:srgbClr val="FF3399"/>
              </a:solidFill>
              <a:latin typeface="Comic Sans MS" panose="030F0702030302020204" pitchFamily="66" charset="0"/>
              <a:cs typeface="Times New Roman" panose="02020603050405020304" pitchFamily="18" charset="0"/>
            </a:endParaRPr>
          </a:p>
          <a:p>
            <a:pPr marL="365760" lvl="0" indent="-256032" algn="just" fontAlgn="auto">
              <a:lnSpc>
                <a:spcPct val="80000"/>
              </a:lnSpc>
              <a:spcAft>
                <a:spcPts val="0"/>
              </a:spcAft>
              <a:defRPr/>
            </a:pPr>
            <a:r>
              <a:rPr lang="tr-TR" altLang="tr-TR" sz="2800" b="1" dirty="0">
                <a:solidFill>
                  <a:prstClr val="black"/>
                </a:solidFill>
                <a:latin typeface="Comic Sans MS" panose="030F0702030302020204" pitchFamily="66" charset="0"/>
                <a:cs typeface="Times New Roman" panose="02020603050405020304" pitchFamily="18" charset="0"/>
              </a:rPr>
              <a:t>		</a:t>
            </a:r>
            <a:endParaRPr lang="tr-TR" altLang="tr-TR" sz="2800" b="1" dirty="0" smtClean="0">
              <a:solidFill>
                <a:prstClr val="black"/>
              </a:solidFill>
              <a:latin typeface="Comic Sans MS" panose="030F0702030302020204" pitchFamily="66" charset="0"/>
              <a:cs typeface="Times New Roman" panose="02020603050405020304" pitchFamily="18" charset="0"/>
            </a:endParaRPr>
          </a:p>
          <a:p>
            <a:pPr marL="365760" lvl="0" indent="-256032" algn="just" fontAlgn="auto">
              <a:lnSpc>
                <a:spcPct val="80000"/>
              </a:lnSpc>
              <a:spcAft>
                <a:spcPts val="0"/>
              </a:spcAft>
              <a:defRPr/>
            </a:pPr>
            <a:r>
              <a:rPr lang="tr-TR" altLang="tr-TR" sz="2800" b="1" dirty="0" smtClean="0">
                <a:solidFill>
                  <a:srgbClr val="333399"/>
                </a:solidFill>
                <a:latin typeface="Comic Sans MS" panose="030F0702030302020204" pitchFamily="66" charset="0"/>
                <a:cs typeface="Times New Roman" panose="02020603050405020304" pitchFamily="18" charset="0"/>
              </a:rPr>
              <a:t>* Bilgisayar </a:t>
            </a:r>
            <a:r>
              <a:rPr lang="tr-TR" altLang="tr-TR" sz="2800" b="1" dirty="0">
                <a:solidFill>
                  <a:srgbClr val="333399"/>
                </a:solidFill>
                <a:latin typeface="Comic Sans MS" panose="030F0702030302020204" pitchFamily="66" charset="0"/>
                <a:cs typeface="Times New Roman" panose="02020603050405020304" pitchFamily="18" charset="0"/>
              </a:rPr>
              <a:t>ve bilgi işlem sistemlerinin yenilenmesi ve genişletilmesine ilişkin olarak mevcut kapasitenin etkili, ekonomik ve verimli kullanımı esas alınacaktır. </a:t>
            </a:r>
          </a:p>
        </p:txBody>
      </p:sp>
    </p:spTree>
    <p:extLst>
      <p:ext uri="{BB962C8B-B14F-4D97-AF65-F5344CB8AC3E}">
        <p14:creationId xmlns:p14="http://schemas.microsoft.com/office/powerpoint/2010/main" val="2357708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idx="4294967295"/>
          </p:nvPr>
        </p:nvSpPr>
        <p:spPr>
          <a:xfrm>
            <a:off x="0" y="0"/>
            <a:ext cx="3348038" cy="693738"/>
          </a:xfrm>
        </p:spPr>
        <p:txBody>
          <a:bodyPr>
            <a:normAutofit fontScale="90000"/>
          </a:bodyPr>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FORMLAR</a:t>
            </a:r>
          </a:p>
        </p:txBody>
      </p:sp>
      <p:sp>
        <p:nvSpPr>
          <p:cNvPr id="40963" name="Rectangle 3"/>
          <p:cNvSpPr>
            <a:spLocks noGrp="1" noChangeArrowheads="1"/>
          </p:cNvSpPr>
          <p:nvPr>
            <p:ph type="subTitle" idx="4294967295"/>
          </p:nvPr>
        </p:nvSpPr>
        <p:spPr>
          <a:xfrm>
            <a:off x="0" y="620713"/>
            <a:ext cx="8135938" cy="5883275"/>
          </a:xfrm>
        </p:spPr>
        <p:txBody>
          <a:bodyPr>
            <a:normAutofit fontScale="85000" lnSpcReduction="20000"/>
          </a:bodyPr>
          <a:lstStyle/>
          <a:p>
            <a:pPr marL="365760" indent="-256032" algn="just" eaLnBrk="1" fontAlgn="auto" hangingPunct="1">
              <a:lnSpc>
                <a:spcPct val="80000"/>
              </a:lnSpc>
              <a:spcAft>
                <a:spcPts val="0"/>
              </a:spcAft>
              <a:buFont typeface="Arial" pitchFamily="34" charset="0"/>
              <a:buNone/>
              <a:defRPr/>
            </a:pPr>
            <a:r>
              <a:rPr lang="tr-TR" altLang="tr-TR" sz="2200" dirty="0" smtClean="0">
                <a:latin typeface="Times New Roman" pitchFamily="18" charset="0"/>
                <a:cs typeface="Times New Roman" pitchFamily="18" charset="0"/>
              </a:rPr>
              <a:t>		</a:t>
            </a:r>
            <a:r>
              <a:rPr lang="tr-TR" altLang="tr-TR" sz="2800" b="1" dirty="0" smtClean="0">
                <a:solidFill>
                  <a:srgbClr val="333399"/>
                </a:solidFill>
                <a:latin typeface="Comic Sans MS" panose="030F0702030302020204" pitchFamily="66" charset="0"/>
                <a:cs typeface="Times New Roman" pitchFamily="18" charset="0"/>
              </a:rPr>
              <a:t>Birimler bütçe hazırlık çalışmalarında bu bölümde örnekleri yer alan formları, aşağıda belirtilen bilgi ve açıklamalar doğrultusunda dolduracaklardır. </a:t>
            </a:r>
          </a:p>
          <a:p>
            <a:pPr marL="365760" indent="-256032" algn="just" eaLnBrk="1" fontAlgn="auto" hangingPunct="1">
              <a:lnSpc>
                <a:spcPct val="80000"/>
              </a:lnSpc>
              <a:spcAft>
                <a:spcPts val="0"/>
              </a:spcAft>
              <a:buFont typeface="Arial" pitchFamily="34" charset="0"/>
              <a:buNone/>
              <a:defRPr/>
            </a:pPr>
            <a:r>
              <a:rPr lang="tr-TR" altLang="tr-TR" sz="2800" b="1" dirty="0" smtClean="0">
                <a:latin typeface="Comic Sans MS" panose="030F0702030302020204" pitchFamily="66" charset="0"/>
                <a:cs typeface="Times New Roman" pitchFamily="18" charset="0"/>
              </a:rPr>
              <a:t>   </a:t>
            </a:r>
          </a:p>
          <a:p>
            <a:pPr marL="365760" indent="-256032" algn="just" eaLnBrk="1" fontAlgn="auto" hangingPunct="1">
              <a:lnSpc>
                <a:spcPct val="80000"/>
              </a:lnSpc>
              <a:spcAft>
                <a:spcPts val="0"/>
              </a:spcAft>
              <a:buFont typeface="Arial" pitchFamily="34" charset="0"/>
              <a:buNone/>
              <a:defRPr/>
            </a:pPr>
            <a:r>
              <a:rPr lang="tr-TR" altLang="tr-TR" sz="2800" b="1" dirty="0">
                <a:latin typeface="Comic Sans MS" panose="030F0702030302020204" pitchFamily="66" charset="0"/>
                <a:cs typeface="Times New Roman" pitchFamily="18" charset="0"/>
              </a:rPr>
              <a:t>	</a:t>
            </a:r>
            <a:r>
              <a:rPr lang="tr-TR" altLang="tr-TR" sz="2800" dirty="0" smtClean="0">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1. Formlar A4 kağıdı ebadında olacak ve eksiksiz olarak  doldurulacaktır.   </a:t>
            </a:r>
          </a:p>
          <a:p>
            <a:pPr marL="365760" indent="-256032" algn="just" eaLnBrk="1" fontAlgn="auto" hangingPunct="1">
              <a:lnSpc>
                <a:spcPct val="80000"/>
              </a:lnSpc>
              <a:spcAft>
                <a:spcPts val="0"/>
              </a:spcAft>
              <a:buFont typeface="Arial" pitchFamily="34" charset="0"/>
              <a:buNone/>
              <a:defRPr/>
            </a:pPr>
            <a:endParaRPr lang="tr-TR" altLang="tr-TR" sz="2800" dirty="0" smtClean="0">
              <a:latin typeface="Comic Sans MS" panose="030F0702030302020204" pitchFamily="66" charset="0"/>
              <a:cs typeface="Times New Roman" pitchFamily="18" charset="0"/>
            </a:endParaRPr>
          </a:p>
          <a:p>
            <a:pPr marL="365760" indent="-256032" algn="just" eaLnBrk="1" fontAlgn="auto" hangingPunct="1">
              <a:lnSpc>
                <a:spcPct val="80000"/>
              </a:lnSpc>
              <a:spcAft>
                <a:spcPts val="0"/>
              </a:spcAft>
              <a:buFont typeface="Arial" pitchFamily="34" charset="0"/>
              <a:buNone/>
              <a:defRPr/>
            </a:pPr>
            <a:r>
              <a:rPr lang="tr-TR" altLang="tr-TR" sz="2800" dirty="0" smtClean="0">
                <a:solidFill>
                  <a:srgbClr val="FF0000"/>
                </a:solidFill>
                <a:latin typeface="Comic Sans MS" panose="030F0702030302020204" pitchFamily="66" charset="0"/>
                <a:cs typeface="Times New Roman" pitchFamily="18" charset="0"/>
              </a:rPr>
              <a:t>    </a:t>
            </a:r>
            <a:r>
              <a:rPr lang="tr-TR" altLang="tr-TR" sz="2800" dirty="0" smtClean="0">
                <a:solidFill>
                  <a:srgbClr val="FF3399"/>
                </a:solidFill>
                <a:latin typeface="Comic Sans MS" panose="030F0702030302020204" pitchFamily="66" charset="0"/>
                <a:cs typeface="Times New Roman" pitchFamily="18" charset="0"/>
              </a:rPr>
              <a:t>2. Birimlerin dolduracağı bazı formlarda yer alan bilgilere, merkezi yönetim bütçe kanunu, eki belgeler ve bütçe gerekçesinde yer verileceğinden, formların doldurulması hususunda gereken hassasiyetin gösterilmesi gerekmektedir. </a:t>
            </a:r>
          </a:p>
          <a:p>
            <a:pPr marL="365760" indent="-256032" algn="just" eaLnBrk="1" fontAlgn="auto" hangingPunct="1">
              <a:lnSpc>
                <a:spcPct val="80000"/>
              </a:lnSpc>
              <a:spcAft>
                <a:spcPts val="0"/>
              </a:spcAft>
              <a:buFont typeface="Arial" pitchFamily="34" charset="0"/>
              <a:buNone/>
              <a:defRPr/>
            </a:pPr>
            <a:endParaRPr lang="tr-TR" altLang="tr-TR" sz="2800" dirty="0" smtClean="0">
              <a:solidFill>
                <a:srgbClr val="FF3399"/>
              </a:solidFill>
              <a:latin typeface="Comic Sans MS" panose="030F0702030302020204" pitchFamily="66" charset="0"/>
              <a:cs typeface="Times New Roman" pitchFamily="18" charset="0"/>
            </a:endParaRPr>
          </a:p>
          <a:p>
            <a:pPr marL="365760" indent="-256032" algn="just" eaLnBrk="1" fontAlgn="auto" hangingPunct="1">
              <a:lnSpc>
                <a:spcPct val="80000"/>
              </a:lnSpc>
              <a:spcAft>
                <a:spcPts val="0"/>
              </a:spcAft>
              <a:buFont typeface="Arial" pitchFamily="34" charset="0"/>
              <a:buNone/>
              <a:defRPr/>
            </a:pPr>
            <a:r>
              <a:rPr lang="tr-TR" altLang="tr-TR" sz="2800" dirty="0" smtClean="0">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3.</a:t>
            </a:r>
            <a:r>
              <a:rPr lang="tr-TR" altLang="tr-TR" sz="2800" dirty="0">
                <a:solidFill>
                  <a:srgbClr val="333399"/>
                </a:solidFill>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Yılsonu harcama tahmin bilgileri de ödenek </a:t>
            </a:r>
          </a:p>
          <a:p>
            <a:pPr marL="365760" indent="-256032" algn="just" eaLnBrk="1" fontAlgn="auto" hangingPunct="1">
              <a:lnSpc>
                <a:spcPct val="80000"/>
              </a:lnSpc>
              <a:spcAft>
                <a:spcPts val="0"/>
              </a:spcAft>
              <a:buFont typeface="Arial" pitchFamily="34" charset="0"/>
              <a:buNone/>
              <a:defRPr/>
            </a:pPr>
            <a:r>
              <a:rPr lang="tr-TR" altLang="tr-TR" sz="2800" dirty="0">
                <a:solidFill>
                  <a:srgbClr val="333399"/>
                </a:solidFill>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teklifleri gibi e-bütçe ortamına girileceği için </a:t>
            </a:r>
          </a:p>
          <a:p>
            <a:pPr marL="365760" indent="-256032" algn="just" eaLnBrk="1" fontAlgn="auto" hangingPunct="1">
              <a:lnSpc>
                <a:spcPct val="80000"/>
              </a:lnSpc>
              <a:spcAft>
                <a:spcPts val="0"/>
              </a:spcAft>
              <a:buFont typeface="Arial" pitchFamily="34" charset="0"/>
              <a:buNone/>
              <a:defRPr/>
            </a:pPr>
            <a:r>
              <a:rPr lang="tr-TR" altLang="tr-TR" sz="2800" dirty="0">
                <a:solidFill>
                  <a:srgbClr val="333399"/>
                </a:solidFill>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yılsonu harcama tahminleri, geçmiş yıl </a:t>
            </a:r>
          </a:p>
          <a:p>
            <a:pPr marL="365760" indent="-256032" algn="just" eaLnBrk="1" fontAlgn="auto" hangingPunct="1">
              <a:lnSpc>
                <a:spcPct val="80000"/>
              </a:lnSpc>
              <a:spcAft>
                <a:spcPts val="0"/>
              </a:spcAft>
              <a:buFont typeface="Arial" pitchFamily="34" charset="0"/>
              <a:buNone/>
              <a:defRPr/>
            </a:pPr>
            <a:r>
              <a:rPr lang="tr-TR" altLang="tr-TR" sz="2800" dirty="0">
                <a:solidFill>
                  <a:srgbClr val="333399"/>
                </a:solidFill>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gerçekleşmeleri, Haziran ayı harcamaları, </a:t>
            </a:r>
          </a:p>
          <a:p>
            <a:pPr marL="365760" indent="-256032" algn="just" eaLnBrk="1" fontAlgn="auto" hangingPunct="1">
              <a:lnSpc>
                <a:spcPct val="80000"/>
              </a:lnSpc>
              <a:spcAft>
                <a:spcPts val="0"/>
              </a:spcAft>
              <a:buFont typeface="Arial" pitchFamily="34" charset="0"/>
              <a:buNone/>
              <a:defRPr/>
            </a:pPr>
            <a:r>
              <a:rPr lang="tr-TR" altLang="tr-TR" sz="2800" dirty="0">
                <a:solidFill>
                  <a:srgbClr val="333399"/>
                </a:solidFill>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önümüzdeki döneme ilişkin tahmin ve beklentiler </a:t>
            </a:r>
          </a:p>
          <a:p>
            <a:pPr marL="365760" indent="-256032" algn="just" eaLnBrk="1" fontAlgn="auto" hangingPunct="1">
              <a:lnSpc>
                <a:spcPct val="80000"/>
              </a:lnSpc>
              <a:spcAft>
                <a:spcPts val="0"/>
              </a:spcAft>
              <a:buFont typeface="Arial" pitchFamily="34" charset="0"/>
              <a:buNone/>
              <a:defRPr/>
            </a:pPr>
            <a:r>
              <a:rPr lang="tr-TR" altLang="tr-TR" sz="2800" dirty="0">
                <a:solidFill>
                  <a:srgbClr val="333399"/>
                </a:solidFill>
                <a:latin typeface="Comic Sans MS" panose="030F0702030302020204" pitchFamily="66" charset="0"/>
                <a:cs typeface="Times New Roman" pitchFamily="18" charset="0"/>
              </a:rPr>
              <a:t>	</a:t>
            </a:r>
            <a:r>
              <a:rPr lang="tr-TR" altLang="tr-TR" sz="2800" dirty="0" smtClean="0">
                <a:solidFill>
                  <a:srgbClr val="333399"/>
                </a:solidFill>
                <a:latin typeface="Comic Sans MS" panose="030F0702030302020204" pitchFamily="66" charset="0"/>
                <a:cs typeface="Times New Roman" pitchFamily="18" charset="0"/>
              </a:rPr>
              <a:t>dikkate alınarak gerçekçi bir şekilde yapılacaktır.</a:t>
            </a:r>
          </a:p>
          <a:p>
            <a:pPr marL="365760" indent="-256032" algn="just" eaLnBrk="1" fontAlgn="auto" hangingPunct="1">
              <a:lnSpc>
                <a:spcPct val="80000"/>
              </a:lnSpc>
              <a:spcAft>
                <a:spcPts val="0"/>
              </a:spcAft>
              <a:buFont typeface="Arial" pitchFamily="34" charset="0"/>
              <a:buNone/>
              <a:defRPr/>
            </a:pPr>
            <a:r>
              <a:rPr lang="tr-TR" sz="2800" b="1" dirty="0">
                <a:solidFill>
                  <a:srgbClr val="FF3399"/>
                </a:solidFill>
                <a:latin typeface="Comic Sans MS" panose="030F0702030302020204" pitchFamily="66" charset="0"/>
                <a:cs typeface="Times New Roman" panose="02020603050405020304" pitchFamily="18" charset="0"/>
              </a:rPr>
              <a:t> </a:t>
            </a:r>
            <a:endParaRPr lang="tr-TR" sz="2800" b="1" dirty="0" smtClean="0">
              <a:solidFill>
                <a:srgbClr val="FF3399"/>
              </a:solidFill>
              <a:latin typeface="Comic Sans MS" panose="030F0702030302020204" pitchFamily="66" charset="0"/>
              <a:cs typeface="Times New Roman" panose="02020603050405020304" pitchFamily="18" charset="0"/>
            </a:endParaRPr>
          </a:p>
          <a:p>
            <a:pPr marL="365760" indent="-256032" algn="just" eaLnBrk="1" fontAlgn="auto" hangingPunct="1">
              <a:lnSpc>
                <a:spcPct val="80000"/>
              </a:lnSpc>
              <a:spcAft>
                <a:spcPts val="0"/>
              </a:spcAft>
              <a:buFont typeface="Arial" pitchFamily="34" charset="0"/>
              <a:buNone/>
              <a:defRPr/>
            </a:pPr>
            <a:r>
              <a:rPr lang="tr-TR" sz="2800" b="1" dirty="0" smtClean="0">
                <a:solidFill>
                  <a:srgbClr val="FF3399"/>
                </a:solidFill>
                <a:latin typeface="Comic Sans MS" panose="030F0702030302020204" pitchFamily="66" charset="0"/>
                <a:cs typeface="Times New Roman" panose="02020603050405020304" pitchFamily="18" charset="0"/>
              </a:rPr>
              <a:t>STGDB              </a:t>
            </a:r>
            <a:r>
              <a:rPr lang="tr-TR" sz="2800" b="1" dirty="0" smtClean="0">
                <a:solidFill>
                  <a:srgbClr val="216B4D"/>
                </a:solidFill>
                <a:latin typeface="Comic Sans MS" panose="030F0702030302020204" pitchFamily="66" charset="0"/>
                <a:cs typeface="Times New Roman" panose="02020603050405020304" pitchFamily="18" charset="0"/>
              </a:rPr>
              <a:t>Maliye Bakanlığı e-bütçe </a:t>
            </a:r>
            <a:r>
              <a:rPr lang="tr-TR" sz="2800" b="1" dirty="0" err="1" smtClean="0">
                <a:solidFill>
                  <a:srgbClr val="216B4D"/>
                </a:solidFill>
                <a:latin typeface="Comic Sans MS" panose="030F0702030302020204" pitchFamily="66" charset="0"/>
                <a:cs typeface="Times New Roman" panose="02020603050405020304" pitchFamily="18" charset="0"/>
              </a:rPr>
              <a:t>prog</a:t>
            </a:r>
            <a:r>
              <a:rPr lang="tr-TR" sz="2800" b="1" dirty="0" smtClean="0">
                <a:solidFill>
                  <a:srgbClr val="216B4D"/>
                </a:solidFill>
                <a:latin typeface="Comic Sans MS" panose="030F0702030302020204" pitchFamily="66" charset="0"/>
                <a:cs typeface="Times New Roman" panose="02020603050405020304" pitchFamily="18" charset="0"/>
              </a:rPr>
              <a:t>.</a:t>
            </a:r>
          </a:p>
          <a:p>
            <a:pPr marL="365760" indent="-256032" algn="just" eaLnBrk="1" fontAlgn="auto" hangingPunct="1">
              <a:lnSpc>
                <a:spcPct val="80000"/>
              </a:lnSpc>
              <a:spcAft>
                <a:spcPts val="0"/>
              </a:spcAft>
              <a:buFont typeface="Arial" pitchFamily="34" charset="0"/>
              <a:buNone/>
              <a:defRPr/>
            </a:pPr>
            <a:r>
              <a:rPr lang="tr-TR" altLang="tr-TR" sz="2800" b="1" dirty="0" smtClean="0">
                <a:solidFill>
                  <a:srgbClr val="FF3399"/>
                </a:solidFill>
                <a:latin typeface="Comic Sans MS" panose="030F0702030302020204" pitchFamily="66" charset="0"/>
                <a:cs typeface="Times New Roman" pitchFamily="18" charset="0"/>
              </a:rPr>
              <a:t>HARCAMA BİRİMLERİ           </a:t>
            </a:r>
            <a:r>
              <a:rPr lang="tr-TR" altLang="tr-TR" sz="2800" b="1" dirty="0" smtClean="0">
                <a:solidFill>
                  <a:srgbClr val="216B4D"/>
                </a:solidFill>
                <a:latin typeface="Comic Sans MS" panose="030F0702030302020204" pitchFamily="66" charset="0"/>
                <a:cs typeface="Times New Roman" pitchFamily="18" charset="0"/>
              </a:rPr>
              <a:t>YTÜ yevmiye </a:t>
            </a:r>
            <a:r>
              <a:rPr lang="tr-TR" altLang="tr-TR" sz="2800" b="1" dirty="0" err="1" smtClean="0">
                <a:solidFill>
                  <a:srgbClr val="216B4D"/>
                </a:solidFill>
                <a:latin typeface="Comic Sans MS" panose="030F0702030302020204" pitchFamily="66" charset="0"/>
                <a:cs typeface="Times New Roman" pitchFamily="18" charset="0"/>
              </a:rPr>
              <a:t>prog</a:t>
            </a:r>
            <a:r>
              <a:rPr lang="tr-TR" altLang="tr-TR" sz="2800" b="1" dirty="0" smtClean="0">
                <a:solidFill>
                  <a:srgbClr val="216B4D"/>
                </a:solidFill>
                <a:latin typeface="Comic Sans MS" panose="030F0702030302020204" pitchFamily="66" charset="0"/>
                <a:cs typeface="Times New Roman" pitchFamily="18" charset="0"/>
              </a:rPr>
              <a:t>.</a:t>
            </a:r>
          </a:p>
          <a:p>
            <a:pPr marL="365760" indent="-256032" algn="just" eaLnBrk="1" fontAlgn="auto" hangingPunct="1">
              <a:lnSpc>
                <a:spcPct val="80000"/>
              </a:lnSpc>
              <a:spcAft>
                <a:spcPts val="0"/>
              </a:spcAft>
              <a:buFont typeface="Arial" pitchFamily="34" charset="0"/>
              <a:buNone/>
              <a:defRPr/>
            </a:pPr>
            <a:endParaRPr lang="tr-TR" altLang="tr-TR" sz="2800" dirty="0" smtClean="0">
              <a:latin typeface="Comic Sans MS" panose="030F0702030302020204" pitchFamily="66" charset="0"/>
              <a:cs typeface="Times New Roman" pitchFamily="18" charset="0"/>
            </a:endParaRPr>
          </a:p>
        </p:txBody>
      </p:sp>
      <p:sp>
        <p:nvSpPr>
          <p:cNvPr id="2" name="Sağ Ok 1"/>
          <p:cNvSpPr/>
          <p:nvPr/>
        </p:nvSpPr>
        <p:spPr>
          <a:xfrm>
            <a:off x="1691680" y="5634956"/>
            <a:ext cx="978408" cy="484632"/>
          </a:xfrm>
          <a:prstGeom prst="rightArrow">
            <a:avLst/>
          </a:prstGeom>
          <a:solidFill>
            <a:srgbClr val="3333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3923928" y="6119588"/>
            <a:ext cx="978408" cy="484632"/>
          </a:xfrm>
          <a:prstGeom prst="rightArrow">
            <a:avLst/>
          </a:prstGeom>
          <a:solidFill>
            <a:srgbClr val="3333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idx="4294967295"/>
          </p:nvPr>
        </p:nvSpPr>
        <p:spPr>
          <a:xfrm>
            <a:off x="0" y="-14288"/>
            <a:ext cx="2808288" cy="695326"/>
          </a:xfrm>
        </p:spPr>
        <p:txBody>
          <a:bodyPr>
            <a:normAutofit fontScale="90000"/>
          </a:bodyPr>
          <a:lstStyle/>
          <a:p>
            <a:pPr eaLnBrk="1" fontAlgn="auto" hangingPunct="1">
              <a:spcAft>
                <a:spcPts val="0"/>
              </a:spcAft>
              <a:defRPr/>
            </a:pPr>
            <a:r>
              <a:rPr lang="tr-TR" sz="4000" dirty="0" smtClean="0">
                <a:solidFill>
                  <a:srgbClr val="3333CC"/>
                </a:solidFill>
                <a:latin typeface="Times New Roman" panose="02020603050405020304" pitchFamily="18" charset="0"/>
                <a:cs typeface="Times New Roman" panose="02020603050405020304" pitchFamily="18" charset="0"/>
              </a:rPr>
              <a:t>FORMLAR</a:t>
            </a:r>
          </a:p>
        </p:txBody>
      </p:sp>
      <p:sp>
        <p:nvSpPr>
          <p:cNvPr id="60419" name="Rectangle 3"/>
          <p:cNvSpPr>
            <a:spLocks noGrp="1" noChangeArrowheads="1"/>
          </p:cNvSpPr>
          <p:nvPr>
            <p:ph type="subTitle" idx="4294967295"/>
          </p:nvPr>
        </p:nvSpPr>
        <p:spPr>
          <a:xfrm>
            <a:off x="0" y="692150"/>
            <a:ext cx="8064500" cy="6165850"/>
          </a:xfrm>
        </p:spPr>
        <p:txBody>
          <a:bodyPr/>
          <a:lstStyle/>
          <a:p>
            <a:pPr marL="365760" lvl="0" indent="-256032" algn="just" fontAlgn="auto">
              <a:lnSpc>
                <a:spcPct val="80000"/>
              </a:lnSpc>
              <a:spcAft>
                <a:spcPts val="0"/>
              </a:spcAft>
              <a:defRPr/>
            </a:pPr>
            <a:r>
              <a:rPr lang="tr-TR" altLang="tr-TR" sz="2400" b="1" dirty="0" smtClean="0">
                <a:solidFill>
                  <a:srgbClr val="FF3399"/>
                </a:solidFill>
                <a:latin typeface="Comic Sans MS" panose="030F0702030302020204" pitchFamily="66" charset="0"/>
                <a:cs typeface="Times New Roman" pitchFamily="18" charset="0"/>
              </a:rPr>
              <a:t>4</a:t>
            </a:r>
            <a:r>
              <a:rPr lang="tr-TR" altLang="tr-TR" sz="2400" b="1" dirty="0">
                <a:solidFill>
                  <a:srgbClr val="FF3399"/>
                </a:solidFill>
                <a:latin typeface="Comic Sans MS" panose="030F0702030302020204" pitchFamily="66" charset="0"/>
                <a:cs typeface="Times New Roman" pitchFamily="18" charset="0"/>
              </a:rPr>
              <a:t>. Büro Makineleri ve Demirbaş Alımları ile ilgili ödenek tekliflerinde ise </a:t>
            </a:r>
            <a:r>
              <a:rPr lang="tr-TR" altLang="tr-TR" sz="2400" b="1" dirty="0">
                <a:solidFill>
                  <a:srgbClr val="333399"/>
                </a:solidFill>
                <a:latin typeface="Comic Sans MS" panose="030F0702030302020204" pitchFamily="66" charset="0"/>
                <a:cs typeface="Times New Roman" pitchFamily="18" charset="0"/>
              </a:rPr>
              <a:t>DEVLET MALZEME OFİSİ GENEL MÜDÜRLÜĞÜ’NÜN </a:t>
            </a:r>
            <a:r>
              <a:rPr lang="tr-TR" altLang="tr-TR" sz="2400" b="1" u="sng" dirty="0" smtClean="0">
                <a:solidFill>
                  <a:srgbClr val="333399"/>
                </a:solidFill>
                <a:latin typeface="Comic Sans MS" panose="030F0702030302020204" pitchFamily="66" charset="0"/>
                <a:cs typeface="Times New Roman" panose="02020603050405020304" pitchFamily="18" charset="0"/>
              </a:rPr>
              <a:t>30/06/2015 </a:t>
            </a:r>
            <a:r>
              <a:rPr lang="tr-TR" altLang="tr-TR" sz="2400" b="1" dirty="0">
                <a:solidFill>
                  <a:srgbClr val="FF3399"/>
                </a:solidFill>
                <a:latin typeface="Comic Sans MS" panose="030F0702030302020204" pitchFamily="66" charset="0"/>
                <a:cs typeface="Times New Roman" panose="02020603050405020304" pitchFamily="18" charset="0"/>
              </a:rPr>
              <a:t>tarihi itibariyle geçerli olan satış fiyatları dikkate alınacaktır. </a:t>
            </a:r>
          </a:p>
          <a:p>
            <a:pPr algn="just" eaLnBrk="1" hangingPunct="1">
              <a:lnSpc>
                <a:spcPct val="80000"/>
              </a:lnSpc>
              <a:buFont typeface="Arial" pitchFamily="34" charset="0"/>
              <a:buNone/>
            </a:pPr>
            <a:endParaRPr lang="tr-TR" altLang="tr-TR" sz="2100" b="1" dirty="0" smtClean="0">
              <a:solidFill>
                <a:srgbClr val="333399"/>
              </a:solidFill>
              <a:latin typeface="Comic Sans MS" panose="030F0702030302020204" pitchFamily="66" charset="0"/>
              <a:cs typeface="Times New Roman" pitchFamily="18" charset="0"/>
            </a:endParaRPr>
          </a:p>
          <a:p>
            <a:pPr algn="just" eaLnBrk="1" hangingPunct="1">
              <a:lnSpc>
                <a:spcPct val="80000"/>
              </a:lnSpc>
              <a:buFont typeface="Arial" pitchFamily="34" charset="0"/>
              <a:buNone/>
            </a:pPr>
            <a:r>
              <a:rPr lang="tr-TR" altLang="tr-TR" sz="2100" b="1" dirty="0" smtClean="0">
                <a:solidFill>
                  <a:srgbClr val="333399"/>
                </a:solidFill>
                <a:latin typeface="Comic Sans MS" panose="030F0702030302020204" pitchFamily="66" charset="0"/>
                <a:cs typeface="Times New Roman" pitchFamily="18" charset="0"/>
              </a:rPr>
              <a:t>5. Bazı hizmet ve malzeme maliyetlerinin (giyecek ve memurların  öğle yemeği yardımları, taşıtların işletme ve bakım onarım maliyetleri) hesaplanmasında Bütçe Hazırlama Rehberi Taslağının eki standartlarda gösterilen tutarlar dikkate alınacaktır.</a:t>
            </a:r>
          </a:p>
          <a:p>
            <a:pPr marL="109537" indent="0" algn="just" eaLnBrk="1" hangingPunct="1">
              <a:buNone/>
            </a:pPr>
            <a:r>
              <a:rPr lang="tr-TR" altLang="tr-TR" sz="2100" b="1" dirty="0" smtClean="0">
                <a:solidFill>
                  <a:srgbClr val="FF3399"/>
                </a:solidFill>
                <a:latin typeface="Comic Sans MS" panose="030F0702030302020204" pitchFamily="66" charset="0"/>
                <a:cs typeface="Times New Roman" pitchFamily="18" charset="0"/>
              </a:rPr>
              <a:t>6. Nakil geleceği tahmin edilen personeller ile geçici görevlendirme yapılacağı tahmin edilen personellerin yurtiçi geçici ve sürekli yolluklarının hesaplamalarında 2015 yılı Merkezi Yönetim Bütçe Kanununun eki </a:t>
            </a:r>
            <a:r>
              <a:rPr lang="tr-TR" altLang="tr-TR" sz="2100" b="1" u="sng" dirty="0" smtClean="0">
                <a:solidFill>
                  <a:srgbClr val="333399"/>
                </a:solidFill>
                <a:latin typeface="Comic Sans MS" panose="030F0702030302020204" pitchFamily="66" charset="0"/>
                <a:cs typeface="Times New Roman" pitchFamily="18" charset="0"/>
                <a:hlinkClick r:id="rId2" action="ppaction://hlinkfile"/>
              </a:rPr>
              <a:t>H Cetveli </a:t>
            </a:r>
            <a:r>
              <a:rPr lang="tr-TR" altLang="tr-TR" sz="2100" b="1" dirty="0" smtClean="0">
                <a:solidFill>
                  <a:srgbClr val="FF3399"/>
                </a:solidFill>
                <a:latin typeface="Comic Sans MS" panose="030F0702030302020204" pitchFamily="66" charset="0"/>
                <a:cs typeface="Times New Roman" pitchFamily="18" charset="0"/>
              </a:rPr>
              <a:t>(10/2/1954 Tarihli Ve 6245 Sayılı Harcırah Kanunu Hükümleri Uyarınca Verilecek Gündelik Ve Tazminat Tutarları) ile </a:t>
            </a:r>
            <a:r>
              <a:rPr lang="tr-TR" sz="2400" b="1" dirty="0">
                <a:solidFill>
                  <a:srgbClr val="333399"/>
                </a:solidFill>
                <a:latin typeface="Comic Sans MS" panose="030F0702030302020204" pitchFamily="66" charset="0"/>
                <a:hlinkClick r:id="rId3" action="ppaction://hlinkfile"/>
              </a:rPr>
              <a:t>İstanbul’dan Taşıma Taban Ücretleri Listesindeki tutarlar </a:t>
            </a:r>
            <a:r>
              <a:rPr lang="tr-TR" altLang="tr-TR" sz="2100" b="1" dirty="0" smtClean="0">
                <a:solidFill>
                  <a:srgbClr val="333399"/>
                </a:solidFill>
                <a:latin typeface="Comic Sans MS" panose="030F0702030302020204" pitchFamily="66" charset="0"/>
                <a:cs typeface="Times New Roman" pitchFamily="18" charset="0"/>
                <a:hlinkClick r:id="rId3" action="ppaction://hlinkfile"/>
              </a:rPr>
              <a:t> </a:t>
            </a:r>
            <a:r>
              <a:rPr lang="tr-TR" altLang="tr-TR" sz="2100" b="1" dirty="0" smtClean="0">
                <a:solidFill>
                  <a:srgbClr val="FF3399"/>
                </a:solidFill>
                <a:latin typeface="Comic Sans MS" panose="030F0702030302020204" pitchFamily="66" charset="0"/>
                <a:cs typeface="Times New Roman" pitchFamily="18" charset="0"/>
              </a:rPr>
              <a:t>dikkate alınarak hesaplanacaktır. </a:t>
            </a:r>
          </a:p>
          <a:p>
            <a:pPr algn="just" eaLnBrk="1" hangingPunct="1">
              <a:lnSpc>
                <a:spcPct val="80000"/>
              </a:lnSpc>
              <a:buFont typeface="Arial" pitchFamily="34" charset="0"/>
              <a:buNone/>
            </a:pPr>
            <a:endParaRPr lang="tr-TR" altLang="tr-TR" sz="2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0" y="-100013"/>
            <a:ext cx="3600450" cy="801688"/>
          </a:xfrm>
        </p:spPr>
        <p:txBody>
          <a:bodyPr/>
          <a:lstStyle/>
          <a:p>
            <a:pPr eaLnBrk="1" fontAlgn="auto" hangingPunct="1">
              <a:spcAft>
                <a:spcPts val="0"/>
              </a:spcAft>
              <a:defRPr/>
            </a:pPr>
            <a:r>
              <a:rPr lang="tr-TR" sz="4000" dirty="0" smtClean="0">
                <a:solidFill>
                  <a:srgbClr val="FF3399"/>
                </a:solidFill>
                <a:latin typeface="Comic Sans MS" panose="030F0702030302020204" pitchFamily="66" charset="0"/>
                <a:cs typeface="Times New Roman" panose="02020603050405020304" pitchFamily="18" charset="0"/>
              </a:rPr>
              <a:t>FORMLAR</a:t>
            </a:r>
          </a:p>
        </p:txBody>
      </p:sp>
      <p:sp>
        <p:nvSpPr>
          <p:cNvPr id="61443" name="Rectangle 3"/>
          <p:cNvSpPr>
            <a:spLocks noGrp="1" noChangeArrowheads="1"/>
          </p:cNvSpPr>
          <p:nvPr>
            <p:ph type="subTitle" idx="4294967295"/>
          </p:nvPr>
        </p:nvSpPr>
        <p:spPr>
          <a:xfrm>
            <a:off x="0" y="765175"/>
            <a:ext cx="8429625" cy="5715000"/>
          </a:xfrm>
        </p:spPr>
        <p:txBody>
          <a:bodyPr/>
          <a:lstStyle/>
          <a:p>
            <a:pPr algn="just" eaLnBrk="1" hangingPunct="1">
              <a:buFont typeface="Arial" pitchFamily="34" charset="0"/>
              <a:buNone/>
            </a:pPr>
            <a:r>
              <a:rPr lang="tr-TR" altLang="tr-TR" dirty="0" smtClean="0">
                <a:latin typeface="Times New Roman" pitchFamily="18" charset="0"/>
                <a:cs typeface="Times New Roman" pitchFamily="18" charset="0"/>
              </a:rPr>
              <a:t>		</a:t>
            </a:r>
          </a:p>
          <a:p>
            <a:pPr marL="109537" indent="0" algn="just" eaLnBrk="1" hangingPunct="1">
              <a:lnSpc>
                <a:spcPct val="80000"/>
              </a:lnSpc>
              <a:buNone/>
            </a:pPr>
            <a:r>
              <a:rPr lang="tr-TR" sz="2400" b="1" dirty="0" smtClean="0">
                <a:solidFill>
                  <a:srgbClr val="333399"/>
                </a:solidFill>
                <a:latin typeface="Comic Sans MS" panose="030F0702030302020204" pitchFamily="66" charset="0"/>
              </a:rPr>
              <a:t>7. </a:t>
            </a:r>
            <a:r>
              <a:rPr lang="tr-TR" sz="2400" b="1" dirty="0">
                <a:solidFill>
                  <a:srgbClr val="333399"/>
                </a:solidFill>
                <a:latin typeface="Comic Sans MS" panose="030F0702030302020204" pitchFamily="66" charset="0"/>
              </a:rPr>
              <a:t>Emekli olacağı tahmin edilen her bir personel için 2014 yılı yurtiçi sürekli görev yolluğu tazminatı olarak 4969 sayılı Kanun 2.nci maddesi ile 375 sayılı Kanun Hükmünde Kararnamenin 1 inci maddesine eklenen (D) bendinde 6111 Sayılı Kanun 118. maddesi ile yapılan değişiklikle; emekliliğini isteyen veya emekliye sevk olunanlara, (13.558) gösterge rakamının memur aylık katsayısı ( </a:t>
            </a:r>
            <a:r>
              <a:rPr lang="tr-TR" sz="2400" b="1" dirty="0" smtClean="0">
                <a:solidFill>
                  <a:srgbClr val="333399"/>
                </a:solidFill>
                <a:latin typeface="Comic Sans MS" panose="030F0702030302020204" pitchFamily="66" charset="0"/>
              </a:rPr>
              <a:t>0,079308) </a:t>
            </a:r>
            <a:r>
              <a:rPr lang="tr-TR" sz="2400" b="1" dirty="0">
                <a:solidFill>
                  <a:srgbClr val="333399"/>
                </a:solidFill>
                <a:latin typeface="Comic Sans MS" panose="030F0702030302020204" pitchFamily="66" charset="0"/>
              </a:rPr>
              <a:t>ile çarpımı sonucu bulunacak tutar kadar tazminat hesaplanacaktır</a:t>
            </a:r>
            <a:r>
              <a:rPr lang="tr-TR" sz="2400" b="1" dirty="0" smtClean="0">
                <a:solidFill>
                  <a:srgbClr val="333399"/>
                </a:solidFill>
                <a:latin typeface="Comic Sans MS" panose="030F0702030302020204" pitchFamily="66" charset="0"/>
              </a:rPr>
              <a:t>.</a:t>
            </a:r>
          </a:p>
          <a:p>
            <a:pPr marL="109537" indent="0" algn="just" eaLnBrk="1" hangingPunct="1">
              <a:lnSpc>
                <a:spcPct val="80000"/>
              </a:lnSpc>
              <a:buNone/>
            </a:pPr>
            <a:endParaRPr lang="tr-TR" sz="2400" b="1" dirty="0">
              <a:solidFill>
                <a:srgbClr val="333399"/>
              </a:solidFill>
              <a:latin typeface="Comic Sans MS" panose="030F0702030302020204" pitchFamily="66" charset="0"/>
            </a:endParaRPr>
          </a:p>
          <a:p>
            <a:pPr marL="109537" indent="0" algn="just" eaLnBrk="1" hangingPunct="1">
              <a:lnSpc>
                <a:spcPct val="80000"/>
              </a:lnSpc>
              <a:buNone/>
            </a:pPr>
            <a:r>
              <a:rPr lang="tr-TR" sz="2400" b="1" dirty="0" smtClean="0">
                <a:solidFill>
                  <a:srgbClr val="333399"/>
                </a:solidFill>
                <a:latin typeface="Comic Sans MS" panose="030F0702030302020204" pitchFamily="66" charset="0"/>
              </a:rPr>
              <a:t>(13.558)*(0,079308)= </a:t>
            </a:r>
            <a:r>
              <a:rPr lang="tr-TR" sz="2400" b="1" u="sng" dirty="0" smtClean="0">
                <a:solidFill>
                  <a:srgbClr val="FF3399"/>
                </a:solidFill>
                <a:latin typeface="Comic Sans MS" panose="030F0702030302020204" pitchFamily="66" charset="0"/>
              </a:rPr>
              <a:t>1.075 TL !!!</a:t>
            </a:r>
          </a:p>
          <a:p>
            <a:pPr marL="109537" indent="0" algn="just" eaLnBrk="1" hangingPunct="1">
              <a:lnSpc>
                <a:spcPct val="80000"/>
              </a:lnSpc>
              <a:buNone/>
            </a:pPr>
            <a:r>
              <a:rPr lang="tr-TR" sz="2800" b="1" dirty="0" smtClean="0">
                <a:solidFill>
                  <a:srgbClr val="333399"/>
                </a:solidFill>
              </a:rPr>
              <a:t> </a:t>
            </a:r>
          </a:p>
          <a:p>
            <a:pPr marL="109537" indent="0" algn="just" eaLnBrk="1" hangingPunct="1">
              <a:lnSpc>
                <a:spcPct val="80000"/>
              </a:lnSpc>
              <a:buNone/>
            </a:pPr>
            <a:r>
              <a:rPr lang="tr-TR" altLang="tr-TR" sz="2400" b="1" dirty="0" smtClean="0">
                <a:solidFill>
                  <a:srgbClr val="FF3399"/>
                </a:solidFill>
                <a:latin typeface="Comic Sans MS" panose="030F0702030302020204" pitchFamily="66" charset="0"/>
                <a:cs typeface="Times New Roman" pitchFamily="18" charset="0"/>
              </a:rPr>
              <a:t>8.</a:t>
            </a:r>
            <a:r>
              <a:rPr lang="tr-TR" altLang="tr-TR" sz="2400" b="1" dirty="0">
                <a:solidFill>
                  <a:srgbClr val="FF3399"/>
                </a:solidFill>
                <a:latin typeface="Comic Sans MS" panose="030F0702030302020204" pitchFamily="66" charset="0"/>
                <a:cs typeface="Times New Roman" pitchFamily="18" charset="0"/>
              </a:rPr>
              <a:t> Bu bölümde yer alan formlar ve doldurulmalarına ilişkin bilgiler </a:t>
            </a:r>
            <a:r>
              <a:rPr lang="tr-TR" altLang="tr-TR" sz="2400" b="1" dirty="0" smtClean="0">
                <a:solidFill>
                  <a:srgbClr val="333399"/>
                </a:solidFill>
                <a:latin typeface="Comic Sans MS" panose="030F0702030302020204" pitchFamily="66" charset="0"/>
                <a:cs typeface="Times New Roman" pitchFamily="18" charset="0"/>
              </a:rPr>
              <a:t>Başkanlığımızın web sayfası Duyurular </a:t>
            </a:r>
            <a:r>
              <a:rPr lang="tr-TR" altLang="tr-TR" sz="2400" b="1" dirty="0" smtClean="0">
                <a:solidFill>
                  <a:srgbClr val="FF3399"/>
                </a:solidFill>
                <a:latin typeface="Comic Sans MS" panose="030F0702030302020204" pitchFamily="66" charset="0"/>
                <a:cs typeface="Times New Roman" pitchFamily="18" charset="0"/>
              </a:rPr>
              <a:t>bölümündeki </a:t>
            </a:r>
            <a:r>
              <a:rPr lang="tr-TR" altLang="tr-TR" sz="2400" b="1" dirty="0" smtClean="0">
                <a:solidFill>
                  <a:srgbClr val="333399"/>
                </a:solidFill>
                <a:latin typeface="Comic Sans MS" panose="030F0702030302020204" pitchFamily="66" charset="0"/>
                <a:cs typeface="Times New Roman" pitchFamily="18" charset="0"/>
              </a:rPr>
              <a:t>Bütçe </a:t>
            </a:r>
            <a:r>
              <a:rPr lang="tr-TR" altLang="tr-TR" sz="2400" b="1" dirty="0">
                <a:solidFill>
                  <a:srgbClr val="333399"/>
                </a:solidFill>
                <a:latin typeface="Comic Sans MS" panose="030F0702030302020204" pitchFamily="66" charset="0"/>
                <a:cs typeface="Times New Roman" pitchFamily="18" charset="0"/>
              </a:rPr>
              <a:t>Hazırlık </a:t>
            </a:r>
            <a:r>
              <a:rPr lang="tr-TR" altLang="tr-TR" sz="2400" b="1" dirty="0" smtClean="0">
                <a:solidFill>
                  <a:srgbClr val="333399"/>
                </a:solidFill>
                <a:latin typeface="Comic Sans MS" panose="030F0702030302020204" pitchFamily="66" charset="0"/>
                <a:cs typeface="Times New Roman" pitchFamily="18" charset="0"/>
              </a:rPr>
              <a:t>Çalışmaları </a:t>
            </a:r>
            <a:r>
              <a:rPr lang="tr-TR" altLang="tr-TR" sz="2400" b="1" dirty="0" smtClean="0">
                <a:solidFill>
                  <a:srgbClr val="FF3399"/>
                </a:solidFill>
                <a:latin typeface="Comic Sans MS" panose="030F0702030302020204" pitchFamily="66" charset="0"/>
                <a:cs typeface="Times New Roman" pitchFamily="18" charset="0"/>
              </a:rPr>
              <a:t>Başlığından</a:t>
            </a:r>
            <a:r>
              <a:rPr lang="tr-TR" altLang="tr-TR" sz="2400" b="1" dirty="0" smtClean="0">
                <a:solidFill>
                  <a:srgbClr val="333399"/>
                </a:solidFill>
                <a:latin typeface="Comic Sans MS" panose="030F0702030302020204" pitchFamily="66" charset="0"/>
                <a:cs typeface="Times New Roman" pitchFamily="18" charset="0"/>
              </a:rPr>
              <a:t> </a:t>
            </a:r>
            <a:r>
              <a:rPr lang="tr-TR" altLang="tr-TR" sz="2400" b="1" dirty="0">
                <a:solidFill>
                  <a:srgbClr val="FF3399"/>
                </a:solidFill>
                <a:latin typeface="Comic Sans MS" panose="030F0702030302020204" pitchFamily="66" charset="0"/>
                <a:cs typeface="Times New Roman" pitchFamily="18" charset="0"/>
              </a:rPr>
              <a:t>temin edilebilecektir.</a:t>
            </a:r>
          </a:p>
          <a:p>
            <a:pPr algn="just" eaLnBrk="1" hangingPunct="1">
              <a:lnSpc>
                <a:spcPct val="80000"/>
              </a:lnSpc>
              <a:buFont typeface="Arial" pitchFamily="34" charset="0"/>
              <a:buNone/>
            </a:pPr>
            <a:endParaRPr lang="tr-TR" altLang="tr-TR" sz="2400" b="1" dirty="0" smtClean="0">
              <a:solidFill>
                <a:srgbClr val="333399"/>
              </a:solidFill>
              <a:latin typeface="Comic Sans MS" panose="030F0702030302020204" pitchFamily="66" charset="0"/>
              <a:cs typeface="Times New Roman" pitchFamily="18" charset="0"/>
            </a:endParaRPr>
          </a:p>
          <a:p>
            <a:pPr algn="just" eaLnBrk="1" hangingPunct="1">
              <a:buFont typeface="Arial" pitchFamily="34" charset="0"/>
              <a:buNone/>
            </a:pPr>
            <a:endParaRPr lang="tr-TR" altLang="tr-TR" sz="2400" dirty="0" smtClean="0">
              <a:latin typeface="Times New Roman" pitchFamily="18" charset="0"/>
              <a:cs typeface="Times New Roman" pitchFamily="18" charset="0"/>
            </a:endParaRPr>
          </a:p>
          <a:p>
            <a:pPr algn="just" eaLnBrk="1" hangingPunct="1">
              <a:buFont typeface="Arial" pitchFamily="34" charset="0"/>
              <a:buNone/>
            </a:pPr>
            <a:r>
              <a:rPr lang="tr-TR" altLang="tr-TR" sz="2400" b="1" dirty="0" smtClean="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09533"/>
            <a:ext cx="8136904" cy="6555641"/>
          </a:xfrm>
          <a:prstGeom prst="rect">
            <a:avLst/>
          </a:prstGeom>
        </p:spPr>
        <p:txBody>
          <a:bodyPr wrap="square">
            <a:spAutoFit/>
          </a:bodyPr>
          <a:lstStyle/>
          <a:p>
            <a:pPr algn="just" eaLnBrk="1" hangingPunct="1">
              <a:buFont typeface="Arial" pitchFamily="34" charset="0"/>
              <a:buNone/>
            </a:pPr>
            <a:r>
              <a:rPr lang="tr-TR" altLang="tr-TR" sz="2800" b="1" dirty="0" smtClean="0">
                <a:solidFill>
                  <a:srgbClr val="333399"/>
                </a:solidFill>
                <a:latin typeface="Comic Sans MS" panose="030F0702030302020204" pitchFamily="66" charset="0"/>
                <a:cs typeface="Times New Roman" pitchFamily="18" charset="0"/>
              </a:rPr>
              <a:t>* Bütçe </a:t>
            </a:r>
            <a:r>
              <a:rPr lang="tr-TR" altLang="tr-TR" sz="2800" b="1" dirty="0">
                <a:solidFill>
                  <a:srgbClr val="333399"/>
                </a:solidFill>
                <a:latin typeface="Comic Sans MS" panose="030F0702030302020204" pitchFamily="66" charset="0"/>
                <a:cs typeface="Times New Roman" pitchFamily="18" charset="0"/>
              </a:rPr>
              <a:t>tekliflerinin değerlendirilmesi sırasında </a:t>
            </a:r>
            <a:r>
              <a:rPr lang="tr-TR" altLang="tr-TR" sz="2800" b="1" dirty="0">
                <a:solidFill>
                  <a:srgbClr val="FF3399"/>
                </a:solidFill>
                <a:latin typeface="Comic Sans MS" panose="030F0702030302020204" pitchFamily="66" charset="0"/>
                <a:cs typeface="Times New Roman" pitchFamily="18" charset="0"/>
              </a:rPr>
              <a:t>tavanı aşan ilave ödenek teklifleri </a:t>
            </a:r>
            <a:r>
              <a:rPr lang="tr-TR" altLang="tr-TR" sz="2800" b="1" dirty="0" smtClean="0">
                <a:solidFill>
                  <a:srgbClr val="FF3399"/>
                </a:solidFill>
                <a:latin typeface="Comic Sans MS" panose="030F0702030302020204" pitchFamily="66" charset="0"/>
                <a:cs typeface="Times New Roman" pitchFamily="18" charset="0"/>
              </a:rPr>
              <a:t>formu (FORM-25)</a:t>
            </a:r>
            <a:r>
              <a:rPr lang="tr-TR" altLang="tr-TR" sz="2800" b="1" dirty="0" smtClean="0">
                <a:solidFill>
                  <a:srgbClr val="333399"/>
                </a:solidFill>
                <a:latin typeface="Comic Sans MS" panose="030F0702030302020204" pitchFamily="66" charset="0"/>
                <a:cs typeface="Times New Roman" pitchFamily="18" charset="0"/>
              </a:rPr>
              <a:t> </a:t>
            </a:r>
            <a:r>
              <a:rPr lang="tr-TR" altLang="tr-TR" sz="2800" b="1" dirty="0">
                <a:solidFill>
                  <a:srgbClr val="333399"/>
                </a:solidFill>
                <a:latin typeface="Comic Sans MS" panose="030F0702030302020204" pitchFamily="66" charset="0"/>
                <a:cs typeface="Times New Roman" pitchFamily="18" charset="0"/>
              </a:rPr>
              <a:t>ile gelir ve gider bütçe fişleri özellikle önem arz etmektedir.</a:t>
            </a:r>
          </a:p>
          <a:p>
            <a:pPr algn="just" eaLnBrk="1" hangingPunct="1">
              <a:buFont typeface="Arial" pitchFamily="34" charset="0"/>
              <a:buNone/>
            </a:pPr>
            <a:endParaRPr lang="tr-TR" altLang="tr-TR" sz="2800" dirty="0">
              <a:solidFill>
                <a:srgbClr val="333399"/>
              </a:solidFill>
              <a:latin typeface="Comic Sans MS" panose="030F0702030302020204" pitchFamily="66" charset="0"/>
              <a:cs typeface="Times New Roman" pitchFamily="18" charset="0"/>
            </a:endParaRPr>
          </a:p>
          <a:p>
            <a:pPr marL="457200" indent="-457200" algn="just" eaLnBrk="1" hangingPunct="1">
              <a:buFont typeface="Arial" charset="0"/>
              <a:buChar char="•"/>
            </a:pPr>
            <a:r>
              <a:rPr lang="tr-TR" altLang="tr-TR" sz="2800" b="1" dirty="0" smtClean="0">
                <a:solidFill>
                  <a:srgbClr val="333399"/>
                </a:solidFill>
                <a:latin typeface="Comic Sans MS" panose="030F0702030302020204" pitchFamily="66" charset="0"/>
                <a:cs typeface="Times New Roman" pitchFamily="18" charset="0"/>
              </a:rPr>
              <a:t>2016-2018 </a:t>
            </a:r>
            <a:r>
              <a:rPr lang="tr-TR" altLang="tr-TR" sz="2800" b="1" dirty="0">
                <a:solidFill>
                  <a:srgbClr val="333399"/>
                </a:solidFill>
                <a:latin typeface="Comic Sans MS" panose="030F0702030302020204" pitchFamily="66" charset="0"/>
                <a:cs typeface="Times New Roman" pitchFamily="18" charset="0"/>
              </a:rPr>
              <a:t>dönemi bütçe tekliflerinde </a:t>
            </a:r>
            <a:r>
              <a:rPr lang="tr-TR" altLang="tr-TR" sz="2800" b="1" u="sng" dirty="0" smtClean="0">
                <a:solidFill>
                  <a:srgbClr val="FF3399"/>
                </a:solidFill>
                <a:latin typeface="Comic Sans MS" panose="030F0702030302020204" pitchFamily="66" charset="0"/>
                <a:cs typeface="Times New Roman" pitchFamily="18" charset="0"/>
              </a:rPr>
              <a:t>küsuratlı tutarlara </a:t>
            </a:r>
            <a:r>
              <a:rPr lang="tr-TR" altLang="tr-TR" sz="2800" b="1" u="sng" dirty="0">
                <a:solidFill>
                  <a:srgbClr val="FF3399"/>
                </a:solidFill>
                <a:latin typeface="Comic Sans MS" panose="030F0702030302020204" pitchFamily="66" charset="0"/>
                <a:cs typeface="Times New Roman" pitchFamily="18" charset="0"/>
              </a:rPr>
              <a:t>yer </a:t>
            </a:r>
            <a:r>
              <a:rPr lang="tr-TR" altLang="tr-TR" sz="2800" b="1" u="sng" dirty="0" smtClean="0">
                <a:solidFill>
                  <a:srgbClr val="FF3399"/>
                </a:solidFill>
                <a:latin typeface="Comic Sans MS" panose="030F0702030302020204" pitchFamily="66" charset="0"/>
                <a:cs typeface="Times New Roman" pitchFamily="18" charset="0"/>
              </a:rPr>
              <a:t>verilmeyecektir.</a:t>
            </a:r>
          </a:p>
          <a:p>
            <a:pPr marL="457200" indent="-457200" algn="just" eaLnBrk="1" hangingPunct="1">
              <a:buFont typeface="Arial" charset="0"/>
              <a:buChar char="•"/>
            </a:pPr>
            <a:endParaRPr lang="tr-TR" altLang="tr-TR" sz="2800" b="1" u="sng" dirty="0">
              <a:solidFill>
                <a:srgbClr val="FF3399"/>
              </a:solidFill>
              <a:latin typeface="Comic Sans MS" panose="030F0702030302020204" pitchFamily="66" charset="0"/>
              <a:cs typeface="Times New Roman" pitchFamily="18" charset="0"/>
            </a:endParaRPr>
          </a:p>
          <a:p>
            <a:pPr marL="457200" indent="-457200" algn="just" eaLnBrk="1" hangingPunct="1">
              <a:buFont typeface="Arial" charset="0"/>
              <a:buChar char="•"/>
            </a:pPr>
            <a:r>
              <a:rPr lang="tr-TR" altLang="tr-TR" sz="2800" b="1" u="sng" dirty="0" smtClean="0">
                <a:solidFill>
                  <a:srgbClr val="FF3399"/>
                </a:solidFill>
                <a:latin typeface="Comic Sans MS" panose="030F0702030302020204" pitchFamily="66" charset="0"/>
                <a:cs typeface="Times New Roman" pitchFamily="18" charset="0"/>
              </a:rPr>
              <a:t>1.550 TL</a:t>
            </a:r>
            <a:r>
              <a:rPr lang="tr-TR" altLang="tr-TR" sz="2800" b="1" dirty="0" smtClean="0">
                <a:solidFill>
                  <a:srgbClr val="FF3399"/>
                </a:solidFill>
                <a:latin typeface="Comic Sans MS" panose="030F0702030302020204" pitchFamily="66" charset="0"/>
                <a:cs typeface="Times New Roman" pitchFamily="18" charset="0"/>
              </a:rPr>
              <a:t>       </a:t>
            </a:r>
            <a:r>
              <a:rPr lang="tr-TR" altLang="tr-TR" sz="2800" b="1" u="sng" dirty="0" smtClean="0">
                <a:solidFill>
                  <a:srgbClr val="FF3399"/>
                </a:solidFill>
                <a:latin typeface="Comic Sans MS" panose="030F0702030302020204" pitchFamily="66" charset="0"/>
                <a:cs typeface="Times New Roman" pitchFamily="18" charset="0"/>
              </a:rPr>
              <a:t>1.500 TL veya 1.600 TL</a:t>
            </a:r>
          </a:p>
          <a:p>
            <a:pPr marL="457200" indent="-457200" algn="just" eaLnBrk="1" hangingPunct="1">
              <a:buFont typeface="Arial" charset="0"/>
              <a:buChar char="•"/>
            </a:pPr>
            <a:endParaRPr lang="tr-TR" altLang="tr-TR" sz="2800" b="1" u="sng" dirty="0">
              <a:solidFill>
                <a:srgbClr val="FF3399"/>
              </a:solidFill>
              <a:latin typeface="Comic Sans MS" panose="030F0702030302020204" pitchFamily="66" charset="0"/>
              <a:cs typeface="Times New Roman" pitchFamily="18" charset="0"/>
            </a:endParaRPr>
          </a:p>
          <a:p>
            <a:pPr marL="457200" indent="-457200" algn="just" eaLnBrk="1" hangingPunct="1">
              <a:buFont typeface="Arial" charset="0"/>
              <a:buChar char="•"/>
            </a:pPr>
            <a:r>
              <a:rPr lang="tr-TR" altLang="tr-TR" sz="2800" b="1" u="sng" dirty="0" smtClean="0">
                <a:solidFill>
                  <a:srgbClr val="FF3399"/>
                </a:solidFill>
                <a:latin typeface="Comic Sans MS" panose="030F0702030302020204" pitchFamily="66" charset="0"/>
                <a:cs typeface="Times New Roman" pitchFamily="18" charset="0"/>
              </a:rPr>
              <a:t>450 TL          400 TL veya 500 TL</a:t>
            </a:r>
          </a:p>
          <a:p>
            <a:pPr marL="457200" indent="-457200" algn="just" eaLnBrk="1" hangingPunct="1">
              <a:buFont typeface="Arial" charset="0"/>
              <a:buChar char="•"/>
            </a:pPr>
            <a:endParaRPr lang="tr-TR" altLang="tr-TR" sz="2800" b="1" u="sng" dirty="0" smtClean="0">
              <a:solidFill>
                <a:srgbClr val="FF3399"/>
              </a:solidFill>
              <a:latin typeface="Comic Sans MS" panose="030F0702030302020204" pitchFamily="66" charset="0"/>
              <a:cs typeface="Times New Roman" pitchFamily="18" charset="0"/>
            </a:endParaRPr>
          </a:p>
          <a:p>
            <a:pPr marL="457200" indent="-457200" algn="just">
              <a:buFont typeface="Arial" charset="0"/>
              <a:buChar char="•"/>
            </a:pPr>
            <a:r>
              <a:rPr lang="tr-TR" altLang="tr-TR" sz="2800" b="1" dirty="0" smtClean="0">
                <a:solidFill>
                  <a:srgbClr val="333399"/>
                </a:solidFill>
                <a:latin typeface="Comic Sans MS" panose="030F0702030302020204" pitchFamily="66" charset="0"/>
                <a:cs typeface="Times New Roman" pitchFamily="18" charset="0"/>
              </a:rPr>
              <a:t>Tereddütte düşülen </a:t>
            </a:r>
            <a:r>
              <a:rPr lang="tr-TR" altLang="tr-TR" sz="2800" b="1" dirty="0">
                <a:solidFill>
                  <a:srgbClr val="333399"/>
                </a:solidFill>
                <a:latin typeface="Comic Sans MS" panose="030F0702030302020204" pitchFamily="66" charset="0"/>
                <a:cs typeface="Times New Roman" pitchFamily="18" charset="0"/>
              </a:rPr>
              <a:t>konularda </a:t>
            </a:r>
            <a:r>
              <a:rPr lang="tr-TR" altLang="tr-TR" sz="2800" b="1" u="sng" dirty="0">
                <a:solidFill>
                  <a:srgbClr val="333399"/>
                </a:solidFill>
                <a:latin typeface="Comic Sans MS" panose="030F0702030302020204" pitchFamily="66" charset="0"/>
                <a:cs typeface="Times New Roman" pitchFamily="18" charset="0"/>
              </a:rPr>
              <a:t>Başkanlığımıza</a:t>
            </a:r>
            <a:r>
              <a:rPr lang="tr-TR" altLang="tr-TR" sz="2800" b="1" dirty="0">
                <a:solidFill>
                  <a:srgbClr val="333399"/>
                </a:solidFill>
                <a:latin typeface="Comic Sans MS" panose="030F0702030302020204" pitchFamily="66" charset="0"/>
                <a:cs typeface="Times New Roman" pitchFamily="18" charset="0"/>
              </a:rPr>
              <a:t> müracaat     edebilirsiniz</a:t>
            </a:r>
            <a:r>
              <a:rPr lang="tr-TR" altLang="tr-TR" sz="2800" b="1" dirty="0" smtClean="0">
                <a:solidFill>
                  <a:srgbClr val="333399"/>
                </a:solidFill>
                <a:latin typeface="Comic Sans MS" panose="030F0702030302020204" pitchFamily="66" charset="0"/>
                <a:cs typeface="Times New Roman" pitchFamily="18" charset="0"/>
              </a:rPr>
              <a:t>.</a:t>
            </a:r>
          </a:p>
          <a:p>
            <a:pPr algn="just" eaLnBrk="1" hangingPunct="1"/>
            <a:endParaRPr lang="tr-TR" altLang="tr-TR" sz="2800" b="1" dirty="0" smtClean="0">
              <a:solidFill>
                <a:srgbClr val="333399"/>
              </a:solidFill>
              <a:latin typeface="Comic Sans MS" panose="030F0702030302020204" pitchFamily="66" charset="0"/>
              <a:cs typeface="Times New Roman" pitchFamily="18" charset="0"/>
            </a:endParaRPr>
          </a:p>
        </p:txBody>
      </p:sp>
      <p:cxnSp>
        <p:nvCxnSpPr>
          <p:cNvPr id="6" name="Düz Bağlayıcı 5"/>
          <p:cNvCxnSpPr/>
          <p:nvPr/>
        </p:nvCxnSpPr>
        <p:spPr>
          <a:xfrm>
            <a:off x="1187624" y="4005064"/>
            <a:ext cx="936104"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1187624" y="4005064"/>
            <a:ext cx="72008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979984" y="4941168"/>
            <a:ext cx="72008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979984" y="4941168"/>
            <a:ext cx="92772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Sağ Ok 17"/>
          <p:cNvSpPr/>
          <p:nvPr/>
        </p:nvSpPr>
        <p:spPr>
          <a:xfrm>
            <a:off x="2670088" y="4921493"/>
            <a:ext cx="978408" cy="484632"/>
          </a:xfrm>
          <a:prstGeom prst="rightArrow">
            <a:avLst/>
          </a:prstGeom>
          <a:solidFill>
            <a:srgbClr val="3333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2670088" y="4041856"/>
            <a:ext cx="978408" cy="484632"/>
          </a:xfrm>
          <a:prstGeom prst="rightArrow">
            <a:avLst/>
          </a:prstGeom>
          <a:solidFill>
            <a:srgbClr val="3333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7452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4787900" y="4005263"/>
            <a:ext cx="3816350" cy="1150937"/>
          </a:xfrm>
          <a:prstGeom prst="rect">
            <a:avLst/>
          </a:prstGeom>
          <a:noFill/>
          <a:ln w="9525">
            <a:noFill/>
            <a:miter lim="800000"/>
            <a:headEnd/>
            <a:tailEnd/>
          </a:ln>
        </p:spPr>
        <p:txBody>
          <a:bodyPr wrap="none" anchor="ctr"/>
          <a:lstStyle/>
          <a:p>
            <a:pPr algn="ctr"/>
            <a:endParaRPr lang="tr-TR" altLang="tr-TR" sz="2000" b="1">
              <a:solidFill>
                <a:srgbClr val="0000FF"/>
              </a:solidFill>
              <a:latin typeface="Lucida Sans Unicode" pitchFamily="34" charset="0"/>
            </a:endParaRPr>
          </a:p>
        </p:txBody>
      </p:sp>
      <p:sp>
        <p:nvSpPr>
          <p:cNvPr id="204803" name="Rectangle 3"/>
          <p:cNvSpPr>
            <a:spLocks noChangeArrowheads="1"/>
          </p:cNvSpPr>
          <p:nvPr/>
        </p:nvSpPr>
        <p:spPr bwMode="black">
          <a:xfrm>
            <a:off x="214313" y="428625"/>
            <a:ext cx="8929687" cy="912813"/>
          </a:xfrm>
          <a:prstGeom prst="rect">
            <a:avLst/>
          </a:prstGeom>
          <a:noFill/>
          <a:ln w="9525">
            <a:noFill/>
            <a:miter lim="800000"/>
            <a:headEnd/>
            <a:tailEnd/>
          </a:ln>
        </p:spPr>
        <p:txBody>
          <a:bodyPr anchor="ctr"/>
          <a:lstStyle/>
          <a:p>
            <a:pPr>
              <a:defRPr/>
            </a:pPr>
            <a:r>
              <a:rPr lang="tr-TR" sz="3600" dirty="0">
                <a:solidFill>
                  <a:srgbClr val="FF3399"/>
                </a:solidFill>
                <a:effectLst>
                  <a:outerShdw blurRad="38100" dist="38100" dir="2700000" algn="tl">
                    <a:srgbClr val="000000"/>
                  </a:outerShdw>
                </a:effectLst>
                <a:latin typeface="Comic Sans MS" panose="030F0702030302020204" pitchFamily="66" charset="0"/>
                <a:cs typeface="Times New Roman" panose="02020603050405020304" pitchFamily="18" charset="0"/>
              </a:rPr>
              <a:t>BİRİMLER TARAFINDAN DOLDURULACAK FORMLAR</a:t>
            </a:r>
            <a:endParaRPr lang="tr-TR" sz="3600" dirty="0">
              <a:solidFill>
                <a:srgbClr val="FF3399"/>
              </a:solidFill>
              <a:effectLst>
                <a:outerShdw blurRad="38100" dist="38100" dir="2700000" algn="tl">
                  <a:srgbClr val="000000"/>
                </a:outerShdw>
              </a:effectLst>
              <a:latin typeface="Comic Sans MS" panose="030F0702030302020204" pitchFamily="66" charset="0"/>
              <a:cs typeface="Times New Roman" panose="02020603050405020304" pitchFamily="18" charset="0"/>
              <a:hlinkClick r:id="rId3" action="ppaction://hlinkfile"/>
            </a:endParaRPr>
          </a:p>
        </p:txBody>
      </p:sp>
      <p:sp>
        <p:nvSpPr>
          <p:cNvPr id="62468" name="Line 858"/>
          <p:cNvSpPr>
            <a:spLocks noChangeShapeType="1"/>
          </p:cNvSpPr>
          <p:nvPr/>
        </p:nvSpPr>
        <p:spPr bwMode="auto">
          <a:xfrm>
            <a:off x="3257550" y="-1176338"/>
            <a:ext cx="0" cy="0"/>
          </a:xfrm>
          <a:prstGeom prst="line">
            <a:avLst/>
          </a:prstGeom>
          <a:noFill/>
          <a:ln w="12700" cap="rnd">
            <a:solidFill>
              <a:srgbClr val="000000"/>
            </a:solidFill>
            <a:round/>
            <a:headEnd/>
            <a:tailEnd/>
          </a:ln>
        </p:spPr>
        <p:txBody>
          <a:bodyPr/>
          <a:lstStyle/>
          <a:p>
            <a:endParaRPr lang="tr-TR"/>
          </a:p>
        </p:txBody>
      </p:sp>
      <p:sp>
        <p:nvSpPr>
          <p:cNvPr id="62469" name="Dikdörtgen 1"/>
          <p:cNvSpPr>
            <a:spLocks noChangeArrowheads="1"/>
          </p:cNvSpPr>
          <p:nvPr/>
        </p:nvSpPr>
        <p:spPr bwMode="auto">
          <a:xfrm>
            <a:off x="468313" y="1557338"/>
            <a:ext cx="8351837" cy="5866221"/>
          </a:xfrm>
          <a:prstGeom prst="rect">
            <a:avLst/>
          </a:prstGeom>
          <a:noFill/>
          <a:ln w="9525">
            <a:noFill/>
            <a:miter lim="800000"/>
            <a:headEnd/>
            <a:tailEnd/>
          </a:ln>
        </p:spPr>
        <p:txBody>
          <a:bodyPr>
            <a:spAutoFit/>
          </a:bodyPr>
          <a:lstStyle/>
          <a:p>
            <a:pPr marL="457200" indent="-457200" algn="just">
              <a:spcBef>
                <a:spcPct val="20000"/>
              </a:spcBef>
              <a:buFont typeface="Wingdings" pitchFamily="2" charset="2"/>
              <a:buChar char="Ø"/>
            </a:pPr>
            <a:r>
              <a:rPr lang="tr-TR" altLang="tr-TR" sz="2800" b="1" dirty="0">
                <a:solidFill>
                  <a:srgbClr val="333399"/>
                </a:solidFill>
                <a:latin typeface="Comic Sans MS" panose="030F0702030302020204" pitchFamily="66" charset="0"/>
                <a:cs typeface="Times New Roman" pitchFamily="18" charset="0"/>
              </a:rPr>
              <a:t>Hizmet Gerekçesi ve </a:t>
            </a:r>
            <a:r>
              <a:rPr lang="tr-TR" altLang="tr-TR" sz="2800" b="1" dirty="0" smtClean="0">
                <a:solidFill>
                  <a:srgbClr val="333399"/>
                </a:solidFill>
                <a:latin typeface="Comic Sans MS" panose="030F0702030302020204" pitchFamily="66" charset="0"/>
                <a:cs typeface="Times New Roman" pitchFamily="18" charset="0"/>
              </a:rPr>
              <a:t>Hedefleri (Form </a:t>
            </a:r>
            <a:r>
              <a:rPr lang="tr-TR" altLang="tr-TR" sz="2800" b="1" dirty="0">
                <a:solidFill>
                  <a:srgbClr val="333399"/>
                </a:solidFill>
                <a:latin typeface="Comic Sans MS" panose="030F0702030302020204" pitchFamily="66" charset="0"/>
                <a:cs typeface="Times New Roman" pitchFamily="18" charset="0"/>
              </a:rPr>
              <a:t>1)</a:t>
            </a:r>
          </a:p>
          <a:p>
            <a:pPr marL="457200" indent="-457200" algn="just">
              <a:spcBef>
                <a:spcPct val="20000"/>
              </a:spcBef>
              <a:buFont typeface="Wingdings" pitchFamily="2" charset="2"/>
              <a:buChar char="Ø"/>
            </a:pPr>
            <a:r>
              <a:rPr lang="tr-TR" altLang="tr-TR" sz="2800" b="1" dirty="0">
                <a:solidFill>
                  <a:srgbClr val="333399"/>
                </a:solidFill>
                <a:latin typeface="Comic Sans MS" panose="030F0702030302020204" pitchFamily="66" charset="0"/>
                <a:cs typeface="Times New Roman" pitchFamily="18" charset="0"/>
              </a:rPr>
              <a:t>Birimlerin Hizmet Maliyetinin Tespitine İlişkin    Bilgi </a:t>
            </a:r>
            <a:r>
              <a:rPr lang="tr-TR" altLang="tr-TR" sz="2800" b="1" dirty="0" smtClean="0">
                <a:solidFill>
                  <a:srgbClr val="333399"/>
                </a:solidFill>
                <a:latin typeface="Comic Sans MS" panose="030F0702030302020204" pitchFamily="66" charset="0"/>
                <a:cs typeface="Times New Roman" pitchFamily="18" charset="0"/>
              </a:rPr>
              <a:t>Formu (Form </a:t>
            </a:r>
            <a:r>
              <a:rPr lang="tr-TR" altLang="tr-TR" sz="2800" b="1" dirty="0">
                <a:solidFill>
                  <a:srgbClr val="333399"/>
                </a:solidFill>
                <a:latin typeface="Comic Sans MS" panose="030F0702030302020204" pitchFamily="66" charset="0"/>
                <a:cs typeface="Times New Roman" pitchFamily="18" charset="0"/>
              </a:rPr>
              <a:t>10)</a:t>
            </a:r>
          </a:p>
          <a:p>
            <a:pPr marL="457200" indent="-457200" algn="just">
              <a:spcBef>
                <a:spcPct val="20000"/>
              </a:spcBef>
              <a:buFont typeface="Wingdings" pitchFamily="2" charset="2"/>
              <a:buChar char="Ø"/>
            </a:pPr>
            <a:r>
              <a:rPr lang="tr-TR" altLang="tr-TR" sz="2800" b="1" dirty="0">
                <a:solidFill>
                  <a:srgbClr val="333399"/>
                </a:solidFill>
                <a:latin typeface="Comic Sans MS" panose="030F0702030302020204" pitchFamily="66" charset="0"/>
                <a:cs typeface="Times New Roman" pitchFamily="18" charset="0"/>
              </a:rPr>
              <a:t>Fiziksel Değerler Bilgi Formu (Form 11)</a:t>
            </a:r>
          </a:p>
          <a:p>
            <a:pPr marL="457200" indent="-457200" algn="just">
              <a:spcBef>
                <a:spcPct val="20000"/>
              </a:spcBef>
              <a:buFont typeface="Wingdings" pitchFamily="2" charset="2"/>
              <a:buChar char="Ø"/>
            </a:pPr>
            <a:r>
              <a:rPr lang="tr-TR" altLang="tr-TR" sz="2800" b="1" dirty="0">
                <a:solidFill>
                  <a:srgbClr val="333399"/>
                </a:solidFill>
                <a:latin typeface="Comic Sans MS" panose="030F0702030302020204" pitchFamily="66" charset="0"/>
                <a:cs typeface="Times New Roman" pitchFamily="18" charset="0"/>
              </a:rPr>
              <a:t>Gider Bütçe Fişleri (Form 13-1)</a:t>
            </a:r>
          </a:p>
          <a:p>
            <a:pPr marL="457200" indent="-457200" algn="just">
              <a:spcBef>
                <a:spcPct val="20000"/>
              </a:spcBef>
              <a:buFont typeface="Wingdings" pitchFamily="2" charset="2"/>
              <a:buChar char="Ø"/>
            </a:pPr>
            <a:r>
              <a:rPr lang="tr-TR" altLang="tr-TR" sz="2800" b="1" dirty="0">
                <a:solidFill>
                  <a:srgbClr val="333399"/>
                </a:solidFill>
                <a:latin typeface="Comic Sans MS" panose="030F0702030302020204" pitchFamily="66" charset="0"/>
                <a:cs typeface="Times New Roman" pitchFamily="18" charset="0"/>
              </a:rPr>
              <a:t>Gelir Bütçe </a:t>
            </a:r>
            <a:r>
              <a:rPr lang="tr-TR" altLang="tr-TR" sz="2800" b="1" dirty="0" smtClean="0">
                <a:solidFill>
                  <a:srgbClr val="333399"/>
                </a:solidFill>
                <a:latin typeface="Comic Sans MS" panose="030F0702030302020204" pitchFamily="66" charset="0"/>
                <a:cs typeface="Times New Roman" pitchFamily="18" charset="0"/>
              </a:rPr>
              <a:t>Fişleri (Form </a:t>
            </a:r>
            <a:r>
              <a:rPr lang="tr-TR" altLang="tr-TR" sz="2800" b="1" dirty="0">
                <a:solidFill>
                  <a:srgbClr val="333399"/>
                </a:solidFill>
                <a:latin typeface="Comic Sans MS" panose="030F0702030302020204" pitchFamily="66" charset="0"/>
                <a:cs typeface="Times New Roman" pitchFamily="18" charset="0"/>
              </a:rPr>
              <a:t>13-2</a:t>
            </a:r>
            <a:r>
              <a:rPr lang="tr-TR" altLang="tr-TR" sz="2800" b="1" dirty="0" smtClean="0">
                <a:solidFill>
                  <a:srgbClr val="333399"/>
                </a:solidFill>
                <a:latin typeface="Comic Sans MS" panose="030F0702030302020204" pitchFamily="66" charset="0"/>
                <a:cs typeface="Times New Roman" pitchFamily="18" charset="0"/>
              </a:rPr>
              <a:t>) </a:t>
            </a:r>
            <a:r>
              <a:rPr lang="tr-TR" altLang="tr-TR" sz="2800" b="1" dirty="0" smtClean="0">
                <a:solidFill>
                  <a:srgbClr val="FF3399"/>
                </a:solidFill>
                <a:latin typeface="Comic Sans MS" panose="030F0702030302020204" pitchFamily="66" charset="0"/>
                <a:cs typeface="Times New Roman" pitchFamily="18" charset="0"/>
              </a:rPr>
              <a:t>(STGDB+SKS)</a:t>
            </a:r>
            <a:endParaRPr lang="tr-TR" altLang="tr-TR" sz="2800" b="1" dirty="0">
              <a:solidFill>
                <a:srgbClr val="FF3399"/>
              </a:solidFill>
              <a:latin typeface="Comic Sans MS" panose="030F0702030302020204" pitchFamily="66" charset="0"/>
              <a:cs typeface="Times New Roman" pitchFamily="18" charset="0"/>
            </a:endParaRPr>
          </a:p>
          <a:p>
            <a:pPr marL="457200" indent="-457200" algn="just">
              <a:spcBef>
                <a:spcPct val="20000"/>
              </a:spcBef>
              <a:buFont typeface="Wingdings" pitchFamily="2" charset="2"/>
              <a:buChar char="Ø"/>
            </a:pPr>
            <a:r>
              <a:rPr lang="tr-TR" altLang="tr-TR" sz="2800" b="1" dirty="0">
                <a:solidFill>
                  <a:srgbClr val="333399"/>
                </a:solidFill>
                <a:latin typeface="Comic Sans MS" panose="030F0702030302020204" pitchFamily="66" charset="0"/>
                <a:cs typeface="Times New Roman" pitchFamily="18" charset="0"/>
              </a:rPr>
              <a:t>Tavanı Aşan İlave Ödenek Teklifleri Formu (Form   25) </a:t>
            </a:r>
            <a:endParaRPr lang="tr-TR" altLang="tr-TR" sz="2800" b="1" dirty="0" smtClean="0">
              <a:solidFill>
                <a:srgbClr val="333399"/>
              </a:solidFill>
              <a:latin typeface="Comic Sans MS" panose="030F0702030302020204" pitchFamily="66" charset="0"/>
              <a:cs typeface="Times New Roman" pitchFamily="18" charset="0"/>
            </a:endParaRPr>
          </a:p>
          <a:p>
            <a:pPr algn="just">
              <a:spcBef>
                <a:spcPct val="20000"/>
              </a:spcBef>
            </a:pPr>
            <a:r>
              <a:rPr lang="tr-TR" altLang="tr-TR" sz="2800" b="1" dirty="0" smtClean="0">
                <a:solidFill>
                  <a:srgbClr val="333399"/>
                </a:solidFill>
                <a:latin typeface="Comic Sans MS" panose="030F0702030302020204" pitchFamily="66" charset="0"/>
                <a:cs typeface="Times New Roman" pitchFamily="18" charset="0"/>
              </a:rPr>
              <a:t>*** </a:t>
            </a:r>
            <a:r>
              <a:rPr lang="tr-TR" altLang="tr-TR" sz="2800" b="1" dirty="0">
                <a:solidFill>
                  <a:srgbClr val="333399"/>
                </a:solidFill>
                <a:latin typeface="Comic Sans MS" panose="030F0702030302020204" pitchFamily="66" charset="0"/>
                <a:cs typeface="Times New Roman" pitchFamily="18" charset="0"/>
              </a:rPr>
              <a:t>Formların hazırlanması sırasında azami </a:t>
            </a:r>
            <a:r>
              <a:rPr lang="tr-TR" altLang="tr-TR" sz="2800" b="1" u="sng" dirty="0">
                <a:solidFill>
                  <a:srgbClr val="FF3399"/>
                </a:solidFill>
                <a:latin typeface="Comic Sans MS" panose="030F0702030302020204" pitchFamily="66" charset="0"/>
                <a:cs typeface="Times New Roman" pitchFamily="18" charset="0"/>
              </a:rPr>
              <a:t>dikkat ve özenin </a:t>
            </a:r>
            <a:r>
              <a:rPr lang="tr-TR" altLang="tr-TR" sz="2800" b="1" dirty="0">
                <a:solidFill>
                  <a:srgbClr val="333399"/>
                </a:solidFill>
                <a:latin typeface="Comic Sans MS" panose="030F0702030302020204" pitchFamily="66" charset="0"/>
                <a:cs typeface="Times New Roman" pitchFamily="18" charset="0"/>
              </a:rPr>
              <a:t>gösterilmesi gerekmektedir. </a:t>
            </a:r>
          </a:p>
          <a:p>
            <a:pPr algn="just">
              <a:spcBef>
                <a:spcPct val="20000"/>
              </a:spcBef>
            </a:pPr>
            <a:r>
              <a:rPr lang="tr-TR" altLang="tr-TR" sz="2800" b="1" dirty="0" smtClean="0">
                <a:solidFill>
                  <a:srgbClr val="333399"/>
                </a:solidFill>
                <a:latin typeface="Comic Sans MS" panose="030F0702030302020204" pitchFamily="66" charset="0"/>
                <a:cs typeface="Times New Roman" pitchFamily="18" charset="0"/>
              </a:rPr>
              <a:t>  </a:t>
            </a:r>
            <a:endParaRPr lang="tr-TR" altLang="tr-TR" sz="2800" b="1" dirty="0">
              <a:solidFill>
                <a:srgbClr val="333399"/>
              </a:solidFill>
              <a:latin typeface="Comic Sans MS" panose="030F0702030302020204" pitchFamily="66" charset="0"/>
              <a:cs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0" y="0"/>
            <a:ext cx="8637280" cy="6858000"/>
          </a:xfrm>
          <a:prstGeom prst="rect">
            <a:avLst/>
          </a:prstGeom>
        </p:spPr>
      </p:pic>
    </p:spTree>
    <p:extLst>
      <p:ext uri="{BB962C8B-B14F-4D97-AF65-F5344CB8AC3E}">
        <p14:creationId xmlns:p14="http://schemas.microsoft.com/office/powerpoint/2010/main" val="547479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88" y="0"/>
            <a:ext cx="8435424" cy="6597352"/>
          </a:xfrm>
          <a:prstGeom prst="rect">
            <a:avLst/>
          </a:prstGeom>
        </p:spPr>
      </p:pic>
    </p:spTree>
    <p:extLst>
      <p:ext uri="{BB962C8B-B14F-4D97-AF65-F5344CB8AC3E}">
        <p14:creationId xmlns:p14="http://schemas.microsoft.com/office/powerpoint/2010/main" val="372003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MERKEZİ YÖNETİM BÜTÇESİ.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idx="4294967295"/>
          </p:nvPr>
        </p:nvSpPr>
        <p:spPr>
          <a:xfrm>
            <a:off x="0" y="333375"/>
            <a:ext cx="8208963" cy="1085850"/>
          </a:xfrm>
        </p:spPr>
        <p:txBody>
          <a:bodyPr>
            <a:normAutofit fontScale="90000"/>
          </a:bodyPr>
          <a:lstStyle/>
          <a:p>
            <a:pPr eaLnBrk="1" fontAlgn="auto" hangingPunct="1">
              <a:spcAft>
                <a:spcPts val="0"/>
              </a:spcAft>
              <a:defRPr/>
            </a:pPr>
            <a:r>
              <a:rPr lang="tr-TR" sz="3200" dirty="0" smtClean="0">
                <a:solidFill>
                  <a:srgbClr val="FF3399"/>
                </a:solidFill>
                <a:latin typeface="Comic Sans MS" panose="030F0702030302020204" pitchFamily="66" charset="0"/>
                <a:cs typeface="Times New Roman" panose="02020603050405020304" pitchFamily="18" charset="0"/>
              </a:rPr>
              <a:t>Form 10: Birimlerin Hizmet Maliyetinin Tespitine İlişkin Bilgi Formu</a:t>
            </a:r>
            <a:r>
              <a:rPr lang="tr-TR" sz="4000" dirty="0" smtClean="0">
                <a:solidFill>
                  <a:srgbClr val="FF3399"/>
                </a:solidFill>
                <a:latin typeface="Comic Sans MS" panose="030F0702030302020204" pitchFamily="66" charset="0"/>
                <a:cs typeface="Times New Roman" panose="02020603050405020304" pitchFamily="18" charset="0"/>
              </a:rPr>
              <a:t> </a:t>
            </a:r>
          </a:p>
        </p:txBody>
      </p:sp>
      <p:sp>
        <p:nvSpPr>
          <p:cNvPr id="63491" name="Rectangle 3"/>
          <p:cNvSpPr>
            <a:spLocks noGrp="1" noChangeArrowheads="1"/>
          </p:cNvSpPr>
          <p:nvPr>
            <p:ph type="subTitle" idx="4294967295"/>
          </p:nvPr>
        </p:nvSpPr>
        <p:spPr>
          <a:xfrm>
            <a:off x="0" y="1341438"/>
            <a:ext cx="8358188" cy="5429250"/>
          </a:xfrm>
        </p:spPr>
        <p:txBody>
          <a:bodyPr/>
          <a:lstStyle/>
          <a:p>
            <a:pPr algn="just" eaLnBrk="1" hangingPunct="1">
              <a:lnSpc>
                <a:spcPct val="90000"/>
              </a:lnSpc>
              <a:buFont typeface="Arial" pitchFamily="34" charset="0"/>
              <a:buNone/>
            </a:pPr>
            <a:r>
              <a:rPr lang="tr-TR" altLang="tr-TR" dirty="0" smtClean="0">
                <a:latin typeface="Times New Roman" pitchFamily="18" charset="0"/>
                <a:cs typeface="Times New Roman" pitchFamily="18" charset="0"/>
              </a:rPr>
              <a:t>	</a:t>
            </a:r>
          </a:p>
          <a:p>
            <a:pPr algn="just" eaLnBrk="1" hangingPunct="1">
              <a:lnSpc>
                <a:spcPct val="90000"/>
              </a:lnSpc>
              <a:buFont typeface="Arial" pitchFamily="34" charset="0"/>
              <a:buNone/>
            </a:pPr>
            <a:r>
              <a:rPr lang="tr-TR" altLang="tr-TR" b="1" dirty="0">
                <a:solidFill>
                  <a:srgbClr val="333399"/>
                </a:solidFill>
                <a:latin typeface="Times New Roman" pitchFamily="18" charset="0"/>
                <a:cs typeface="Times New Roman" pitchFamily="18" charset="0"/>
              </a:rPr>
              <a:t>	</a:t>
            </a:r>
            <a:r>
              <a:rPr lang="tr-TR" altLang="tr-TR" b="1" dirty="0" smtClean="0">
                <a:solidFill>
                  <a:srgbClr val="333399"/>
                </a:solidFill>
                <a:latin typeface="Times New Roman" pitchFamily="18" charset="0"/>
                <a:cs typeface="Times New Roman" pitchFamily="18" charset="0"/>
              </a:rPr>
              <a:t>	</a:t>
            </a:r>
            <a:r>
              <a:rPr lang="tr-TR" altLang="tr-TR" b="1" dirty="0" smtClean="0">
                <a:solidFill>
                  <a:srgbClr val="333399"/>
                </a:solidFill>
                <a:latin typeface="Comic Sans MS" panose="030F0702030302020204" pitchFamily="66" charset="0"/>
                <a:cs typeface="Times New Roman" pitchFamily="18" charset="0"/>
              </a:rPr>
              <a:t>Kuruluş bütçelerinde yer alan her birimin hizmet maliyetinin tespitine yönelik olarak düzenlenen bu formda, kuruluşlar hizmetleriyle ilgili bilgilere yer vereceklerdir. </a:t>
            </a:r>
          </a:p>
          <a:p>
            <a:pPr eaLnBrk="1" hangingPunct="1">
              <a:lnSpc>
                <a:spcPct val="90000"/>
              </a:lnSpc>
              <a:buFont typeface="Arial" pitchFamily="34" charset="0"/>
              <a:buNone/>
            </a:pPr>
            <a:endParaRPr lang="tr-TR" altLang="tr-TR" dirty="0" smtClean="0">
              <a:latin typeface="Comic Sans MS" panose="030F0702030302020204" pitchFamily="66" charset="0"/>
              <a:cs typeface="Times New Roman" pitchFamily="18" charset="0"/>
            </a:endParaRPr>
          </a:p>
          <a:p>
            <a:pPr algn="just" eaLnBrk="1" hangingPunct="1">
              <a:lnSpc>
                <a:spcPct val="90000"/>
              </a:lnSpc>
              <a:buFont typeface="Arial" pitchFamily="34" charset="0"/>
              <a:buNone/>
            </a:pPr>
            <a:r>
              <a:rPr lang="tr-TR" altLang="tr-TR" b="1" dirty="0" smtClean="0">
                <a:solidFill>
                  <a:srgbClr val="FF0000"/>
                </a:solidFill>
                <a:latin typeface="Comic Sans MS" panose="030F0702030302020204" pitchFamily="66" charset="0"/>
                <a:cs typeface="Times New Roman" pitchFamily="18" charset="0"/>
              </a:rPr>
              <a:t>		</a:t>
            </a:r>
            <a:r>
              <a:rPr lang="tr-TR" altLang="tr-TR" b="1" dirty="0" smtClean="0">
                <a:solidFill>
                  <a:srgbClr val="FF3399"/>
                </a:solidFill>
                <a:latin typeface="Comic Sans MS" panose="030F0702030302020204" pitchFamily="66" charset="0"/>
                <a:cs typeface="Times New Roman" pitchFamily="18" charset="0"/>
              </a:rPr>
              <a:t>Her birim için ayrı ayrı düzenlenecek olan bu form, hizmet maliyetinin tespiti bakımından büyük önem taşımaktadır. Bu itibarla bu form titizlikle doldurulacak ve hizmet maliyetinin tespiti ile ilgili olarak, kullanılan kömür (ton), odun (ton), </a:t>
            </a:r>
            <a:r>
              <a:rPr lang="tr-TR" altLang="tr-TR" b="1" dirty="0" err="1" smtClean="0">
                <a:solidFill>
                  <a:srgbClr val="FF3399"/>
                </a:solidFill>
                <a:latin typeface="Comic Sans MS" panose="030F0702030302020204" pitchFamily="66" charset="0"/>
                <a:cs typeface="Times New Roman" pitchFamily="18" charset="0"/>
              </a:rPr>
              <a:t>fuel-oil</a:t>
            </a:r>
            <a:r>
              <a:rPr lang="tr-TR" altLang="tr-TR" b="1" dirty="0" smtClean="0">
                <a:solidFill>
                  <a:srgbClr val="FF3399"/>
                </a:solidFill>
                <a:latin typeface="Comic Sans MS" panose="030F0702030302020204" pitchFamily="66" charset="0"/>
                <a:cs typeface="Times New Roman" pitchFamily="18" charset="0"/>
              </a:rPr>
              <a:t> (litre), doğalgaz (m3), elektrik (</a:t>
            </a:r>
            <a:r>
              <a:rPr lang="tr-TR" altLang="tr-TR" b="1" dirty="0" err="1" smtClean="0">
                <a:solidFill>
                  <a:srgbClr val="FF3399"/>
                </a:solidFill>
                <a:latin typeface="Comic Sans MS" panose="030F0702030302020204" pitchFamily="66" charset="0"/>
                <a:cs typeface="Times New Roman" pitchFamily="18" charset="0"/>
              </a:rPr>
              <a:t>kwh</a:t>
            </a:r>
            <a:r>
              <a:rPr lang="tr-TR" altLang="tr-TR" b="1" dirty="0" smtClean="0">
                <a:solidFill>
                  <a:srgbClr val="FF3399"/>
                </a:solidFill>
                <a:latin typeface="Comic Sans MS" panose="030F0702030302020204" pitchFamily="66" charset="0"/>
                <a:cs typeface="Times New Roman" pitchFamily="18" charset="0"/>
              </a:rPr>
              <a:t>), su (m3) gibi bilgilere yer verilecektir.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88" y="0"/>
            <a:ext cx="8435424" cy="6858000"/>
          </a:xfrm>
          <a:prstGeom prst="rect">
            <a:avLst/>
          </a:prstGeom>
        </p:spPr>
      </p:pic>
    </p:spTree>
    <p:extLst>
      <p:ext uri="{BB962C8B-B14F-4D97-AF65-F5344CB8AC3E}">
        <p14:creationId xmlns:p14="http://schemas.microsoft.com/office/powerpoint/2010/main" val="1462923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88" y="0"/>
            <a:ext cx="8435424" cy="6858000"/>
          </a:xfrm>
          <a:prstGeom prst="rect">
            <a:avLst/>
          </a:prstGeom>
        </p:spPr>
      </p:pic>
    </p:spTree>
    <p:extLst>
      <p:ext uri="{BB962C8B-B14F-4D97-AF65-F5344CB8AC3E}">
        <p14:creationId xmlns:p14="http://schemas.microsoft.com/office/powerpoint/2010/main" val="859252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88" y="0"/>
            <a:ext cx="8435424" cy="6597352"/>
          </a:xfrm>
          <a:prstGeom prst="rect">
            <a:avLst/>
          </a:prstGeom>
        </p:spPr>
      </p:pic>
    </p:spTree>
    <p:extLst>
      <p:ext uri="{BB962C8B-B14F-4D97-AF65-F5344CB8AC3E}">
        <p14:creationId xmlns:p14="http://schemas.microsoft.com/office/powerpoint/2010/main" val="3831963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idx="4294967295"/>
          </p:nvPr>
        </p:nvSpPr>
        <p:spPr>
          <a:xfrm>
            <a:off x="755650" y="44450"/>
            <a:ext cx="8388350" cy="1087438"/>
          </a:xfrm>
        </p:spPr>
        <p:txBody>
          <a:bodyPr>
            <a:normAutofit fontScale="90000"/>
          </a:bodyPr>
          <a:lstStyle/>
          <a:p>
            <a:pPr eaLnBrk="1" fontAlgn="auto" hangingPunct="1">
              <a:spcAft>
                <a:spcPts val="0"/>
              </a:spcAft>
              <a:defRPr/>
            </a:pPr>
            <a:r>
              <a:rPr lang="tr-TR" sz="3500" dirty="0" smtClean="0">
                <a:solidFill>
                  <a:srgbClr val="FF3399"/>
                </a:solidFill>
                <a:latin typeface="Times New Roman" panose="02020603050405020304" pitchFamily="18" charset="0"/>
                <a:cs typeface="Times New Roman" panose="02020603050405020304" pitchFamily="18" charset="0"/>
              </a:rPr>
              <a:t>Form 25- Tavanı Aşan İlave Ödenek Teklifleri Formu</a:t>
            </a:r>
          </a:p>
        </p:txBody>
      </p:sp>
      <p:sp>
        <p:nvSpPr>
          <p:cNvPr id="46083" name="Rectangle 3"/>
          <p:cNvSpPr>
            <a:spLocks noGrp="1" noChangeArrowheads="1"/>
          </p:cNvSpPr>
          <p:nvPr>
            <p:ph type="subTitle" idx="4294967295"/>
          </p:nvPr>
        </p:nvSpPr>
        <p:spPr>
          <a:xfrm>
            <a:off x="755650" y="1341438"/>
            <a:ext cx="8388350" cy="5084762"/>
          </a:xfrm>
        </p:spPr>
        <p:txBody>
          <a:bodyPr>
            <a:normAutofit/>
          </a:bodyPr>
          <a:lstStyle/>
          <a:p>
            <a:pPr marL="365760" indent="-256032" algn="just" eaLnBrk="1" fontAlgn="auto" hangingPunct="1">
              <a:lnSpc>
                <a:spcPct val="90000"/>
              </a:lnSpc>
              <a:spcAft>
                <a:spcPts val="0"/>
              </a:spcAft>
              <a:buFont typeface="Wingdings" panose="05000000000000000000" pitchFamily="2" charset="2"/>
              <a:buChar char="Ø"/>
              <a:defRPr/>
            </a:pPr>
            <a:r>
              <a:rPr lang="tr-TR" altLang="tr-TR" b="1" dirty="0" smtClean="0">
                <a:solidFill>
                  <a:srgbClr val="333399"/>
                </a:solidFill>
                <a:latin typeface="Comic Sans MS" panose="030F0702030302020204" pitchFamily="66" charset="0"/>
                <a:cs typeface="Times New Roman" pitchFamily="18" charset="0"/>
              </a:rPr>
              <a:t>Tavana sığmayan ödenek tekliflerine ilgili tertibin gider bütçe fişlerinin bu amaç için ayrılmış bölümünde yer verilmelidir. </a:t>
            </a:r>
          </a:p>
          <a:p>
            <a:pPr marL="0" indent="0" algn="just" eaLnBrk="1" fontAlgn="auto" hangingPunct="1">
              <a:lnSpc>
                <a:spcPct val="90000"/>
              </a:lnSpc>
              <a:spcAft>
                <a:spcPts val="0"/>
              </a:spcAft>
              <a:buClr>
                <a:schemeClr val="tx2"/>
              </a:buClr>
              <a:buFont typeface="Arial" pitchFamily="34" charset="0"/>
              <a:buNone/>
              <a:defRPr/>
            </a:pPr>
            <a:endParaRPr lang="tr-TR" altLang="tr-TR" b="1" dirty="0" smtClean="0">
              <a:solidFill>
                <a:srgbClr val="333399"/>
              </a:solidFill>
              <a:latin typeface="Comic Sans MS" panose="030F0702030302020204" pitchFamily="66" charset="0"/>
              <a:cs typeface="Times New Roman" pitchFamily="18" charset="0"/>
            </a:endParaRPr>
          </a:p>
          <a:p>
            <a:pPr marL="365760" indent="-256032" algn="just" eaLnBrk="1" fontAlgn="auto" hangingPunct="1">
              <a:lnSpc>
                <a:spcPct val="90000"/>
              </a:lnSpc>
              <a:spcAft>
                <a:spcPts val="0"/>
              </a:spcAft>
              <a:buClr>
                <a:schemeClr val="tx2"/>
              </a:buClr>
              <a:buFont typeface="Wingdings" panose="05000000000000000000" pitchFamily="2" charset="2"/>
              <a:buChar char="Ø"/>
              <a:defRPr/>
            </a:pPr>
            <a:r>
              <a:rPr lang="tr-TR" altLang="tr-TR" b="1" dirty="0" smtClean="0">
                <a:solidFill>
                  <a:srgbClr val="333399"/>
                </a:solidFill>
                <a:latin typeface="Comic Sans MS" panose="030F0702030302020204" pitchFamily="66" charset="0"/>
                <a:cs typeface="Times New Roman" pitchFamily="18" charset="0"/>
              </a:rPr>
              <a:t> Gider bütçe fişlerindeki rakam ve açıklamalar ile bu form arasında tutarlılık sağlanacaktır. </a:t>
            </a:r>
          </a:p>
          <a:p>
            <a:pPr marL="365760" indent="-256032" algn="just" eaLnBrk="1" fontAlgn="auto" hangingPunct="1">
              <a:lnSpc>
                <a:spcPct val="90000"/>
              </a:lnSpc>
              <a:spcAft>
                <a:spcPts val="0"/>
              </a:spcAft>
              <a:buClr>
                <a:schemeClr val="tx2"/>
              </a:buClr>
              <a:buFont typeface="Wingdings" panose="05000000000000000000" pitchFamily="2" charset="2"/>
              <a:buChar char="Ø"/>
              <a:defRPr/>
            </a:pPr>
            <a:endParaRPr lang="tr-TR" altLang="tr-TR" b="1" dirty="0" smtClean="0">
              <a:solidFill>
                <a:srgbClr val="333399"/>
              </a:solidFill>
              <a:latin typeface="Comic Sans MS" panose="030F0702030302020204" pitchFamily="66" charset="0"/>
              <a:cs typeface="Times New Roman" pitchFamily="18" charset="0"/>
            </a:endParaRPr>
          </a:p>
          <a:p>
            <a:pPr marL="365760" indent="-256032" algn="just" eaLnBrk="1" fontAlgn="auto" hangingPunct="1">
              <a:lnSpc>
                <a:spcPct val="90000"/>
              </a:lnSpc>
              <a:spcAft>
                <a:spcPts val="0"/>
              </a:spcAft>
              <a:buClr>
                <a:schemeClr val="tx2"/>
              </a:buClr>
              <a:buFont typeface="Wingdings" panose="05000000000000000000" pitchFamily="2" charset="2"/>
              <a:buChar char="Ø"/>
              <a:defRPr/>
            </a:pPr>
            <a:r>
              <a:rPr lang="tr-TR" altLang="tr-TR" b="1" dirty="0" smtClean="0">
                <a:solidFill>
                  <a:srgbClr val="333399"/>
                </a:solidFill>
                <a:latin typeface="Comic Sans MS" panose="030F0702030302020204" pitchFamily="66" charset="0"/>
                <a:cs typeface="Times New Roman" pitchFamily="18" charset="0"/>
              </a:rPr>
              <a:t> İlave ödenek tekliflerinin gerekçeleri açık ve net olarak belirtilecektir.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88" y="332656"/>
            <a:ext cx="8435424" cy="6192688"/>
          </a:xfrm>
          <a:prstGeom prst="rect">
            <a:avLst/>
          </a:prstGeom>
        </p:spPr>
      </p:pic>
    </p:spTree>
    <p:extLst>
      <p:ext uri="{BB962C8B-B14F-4D97-AF65-F5344CB8AC3E}">
        <p14:creationId xmlns:p14="http://schemas.microsoft.com/office/powerpoint/2010/main" val="2456412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4787900" y="4005263"/>
            <a:ext cx="3816350" cy="1150937"/>
          </a:xfrm>
          <a:prstGeom prst="rect">
            <a:avLst/>
          </a:prstGeom>
          <a:noFill/>
          <a:ln w="9525">
            <a:noFill/>
            <a:miter lim="800000"/>
            <a:headEnd/>
            <a:tailEnd/>
          </a:ln>
        </p:spPr>
        <p:txBody>
          <a:bodyPr wrap="none" anchor="ctr"/>
          <a:lstStyle/>
          <a:p>
            <a:pPr algn="ctr"/>
            <a:endParaRPr lang="tr-TR" altLang="tr-TR" sz="2000" b="1">
              <a:solidFill>
                <a:srgbClr val="0000FF"/>
              </a:solidFill>
              <a:latin typeface="Lucida Sans Unicode" pitchFamily="34" charset="0"/>
            </a:endParaRPr>
          </a:p>
        </p:txBody>
      </p:sp>
      <p:sp>
        <p:nvSpPr>
          <p:cNvPr id="65539" name="Line 858"/>
          <p:cNvSpPr>
            <a:spLocks noChangeShapeType="1"/>
          </p:cNvSpPr>
          <p:nvPr/>
        </p:nvSpPr>
        <p:spPr bwMode="auto">
          <a:xfrm>
            <a:off x="3257550" y="-1176338"/>
            <a:ext cx="0" cy="0"/>
          </a:xfrm>
          <a:prstGeom prst="line">
            <a:avLst/>
          </a:prstGeom>
          <a:noFill/>
          <a:ln w="12700" cap="rnd">
            <a:solidFill>
              <a:srgbClr val="000000"/>
            </a:solidFill>
            <a:round/>
            <a:headEnd/>
            <a:tailEnd/>
          </a:ln>
        </p:spPr>
        <p:txBody>
          <a:bodyPr/>
          <a:lstStyle/>
          <a:p>
            <a:endParaRPr lang="tr-TR"/>
          </a:p>
        </p:txBody>
      </p:sp>
      <p:sp>
        <p:nvSpPr>
          <p:cNvPr id="5" name="Rectangle 3"/>
          <p:cNvSpPr>
            <a:spLocks noChangeArrowheads="1"/>
          </p:cNvSpPr>
          <p:nvPr/>
        </p:nvSpPr>
        <p:spPr bwMode="black">
          <a:xfrm>
            <a:off x="250825" y="908050"/>
            <a:ext cx="8642350" cy="4105275"/>
          </a:xfrm>
          <a:prstGeom prst="rect">
            <a:avLst/>
          </a:prstGeom>
          <a:noFill/>
          <a:ln w="9525">
            <a:noFill/>
            <a:miter lim="800000"/>
            <a:headEnd/>
            <a:tailEnd/>
          </a:ln>
        </p:spPr>
        <p:txBody>
          <a:bodyPr anchor="ctr"/>
          <a:lstStyle/>
          <a:p>
            <a:pPr algn="just">
              <a:defRPr/>
            </a:pPr>
            <a:endParaRPr lang="tr-TR" sz="3000" u="sng" dirty="0" smtClean="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a:defRPr/>
            </a:pPr>
            <a:endParaRPr lang="tr-TR" sz="3000" u="sng" dirty="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a:defRPr/>
            </a:pPr>
            <a:r>
              <a:rPr lang="tr-TR" sz="3000" u="sng" dirty="0" smtClean="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NOT</a:t>
            </a:r>
            <a:r>
              <a:rPr lang="tr-TR" sz="3000" u="sng" dirty="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tr-TR" sz="30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tr-TR" sz="3000"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a:defRPr/>
            </a:pPr>
            <a:endParaRPr lang="tr-TR" sz="3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a:defRPr/>
            </a:pPr>
            <a:r>
              <a:rPr lang="tr-TR" sz="30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tr-TR" sz="3000" b="1" dirty="0" smtClean="0">
                <a:solidFill>
                  <a:srgbClr val="333399"/>
                </a:solidFill>
                <a:latin typeface="Comic Sans MS" panose="030F0702030302020204" pitchFamily="66" charset="0"/>
                <a:cs typeface="Times New Roman" panose="02020603050405020304" pitchFamily="18" charset="0"/>
              </a:rPr>
              <a:t>BİRİMLERİMİZ 2016-2018 </a:t>
            </a:r>
            <a:r>
              <a:rPr lang="tr-TR" sz="3000" b="1" dirty="0">
                <a:solidFill>
                  <a:srgbClr val="333399"/>
                </a:solidFill>
                <a:latin typeface="Comic Sans MS" panose="030F0702030302020204" pitchFamily="66" charset="0"/>
                <a:cs typeface="Times New Roman" panose="02020603050405020304" pitchFamily="18" charset="0"/>
              </a:rPr>
              <a:t>BÜTÇE TEKLİFLERİNİ </a:t>
            </a:r>
            <a:r>
              <a:rPr lang="tr-TR" sz="3000" b="1" dirty="0">
                <a:solidFill>
                  <a:srgbClr val="FF3399"/>
                </a:solidFill>
                <a:latin typeface="Comic Sans MS" panose="030F0702030302020204" pitchFamily="66" charset="0"/>
                <a:cs typeface="Times New Roman" panose="02020603050405020304" pitchFamily="18" charset="0"/>
              </a:rPr>
              <a:t>RESMİ YAZI VE </a:t>
            </a:r>
            <a:r>
              <a:rPr lang="tr-TR" sz="3000" b="1" dirty="0" smtClean="0">
                <a:solidFill>
                  <a:srgbClr val="FF3399"/>
                </a:solidFill>
                <a:latin typeface="Comic Sans MS" panose="030F0702030302020204" pitchFamily="66" charset="0"/>
                <a:cs typeface="Times New Roman" panose="02020603050405020304" pitchFamily="18" charset="0"/>
              </a:rPr>
              <a:t>ELEKTRONİK ORTAMDA  </a:t>
            </a:r>
            <a:r>
              <a:rPr lang="tr-TR" sz="3000" b="1" dirty="0">
                <a:solidFill>
                  <a:srgbClr val="FF3399"/>
                </a:solidFill>
                <a:latin typeface="Comic Sans MS" panose="030F0702030302020204" pitchFamily="66" charset="0"/>
                <a:cs typeface="Times New Roman" panose="02020603050405020304" pitchFamily="18" charset="0"/>
              </a:rPr>
              <a:t>BAŞKANLIĞIMIZA TESLİM EDECEKLERDİR. </a:t>
            </a:r>
            <a:endParaRPr lang="tr-TR" sz="3000" b="1" dirty="0" smtClean="0">
              <a:solidFill>
                <a:srgbClr val="FF3399"/>
              </a:solidFill>
              <a:latin typeface="Comic Sans MS" panose="030F0702030302020204" pitchFamily="66" charset="0"/>
              <a:cs typeface="Times New Roman" panose="02020603050405020304" pitchFamily="18" charset="0"/>
            </a:endParaRPr>
          </a:p>
          <a:p>
            <a:pPr algn="just">
              <a:defRPr/>
            </a:pPr>
            <a:endParaRPr lang="tr-TR" sz="3000" b="1" dirty="0">
              <a:solidFill>
                <a:srgbClr val="FF3399"/>
              </a:solidFill>
              <a:latin typeface="Comic Sans MS" panose="030F0702030302020204" pitchFamily="66" charset="0"/>
              <a:cs typeface="Times New Roman" panose="02020603050405020304" pitchFamily="18" charset="0"/>
            </a:endParaRPr>
          </a:p>
          <a:p>
            <a:pPr algn="just">
              <a:defRPr/>
            </a:pPr>
            <a:r>
              <a:rPr lang="tr-TR" sz="3000" b="1" dirty="0" smtClean="0">
                <a:solidFill>
                  <a:srgbClr val="FF3399"/>
                </a:solidFill>
                <a:latin typeface="Comic Sans MS" panose="030F0702030302020204" pitchFamily="66" charset="0"/>
                <a:cs typeface="Times New Roman" panose="02020603050405020304" pitchFamily="18" charset="0"/>
              </a:rPr>
              <a:t>*</a:t>
            </a:r>
            <a:r>
              <a:rPr lang="tr-TR" sz="3000" b="1" dirty="0" smtClean="0">
                <a:solidFill>
                  <a:srgbClr val="333399"/>
                </a:solidFill>
                <a:latin typeface="Comic Sans MS" panose="030F0702030302020204" pitchFamily="66" charset="0"/>
                <a:cs typeface="Times New Roman" panose="02020603050405020304" pitchFamily="18" charset="0"/>
              </a:rPr>
              <a:t>TÜM </a:t>
            </a:r>
            <a:r>
              <a:rPr lang="tr-TR" sz="3000" b="1" dirty="0">
                <a:solidFill>
                  <a:srgbClr val="333399"/>
                </a:solidFill>
                <a:latin typeface="Comic Sans MS" panose="030F0702030302020204" pitchFamily="66" charset="0"/>
                <a:cs typeface="Times New Roman" panose="02020603050405020304" pitchFamily="18" charset="0"/>
              </a:rPr>
              <a:t>DOKÜMANLAR (FORM, BELGE, RAPOR VB.) </a:t>
            </a:r>
            <a:r>
              <a:rPr lang="tr-TR" sz="3000" b="1" dirty="0">
                <a:solidFill>
                  <a:srgbClr val="FF3399"/>
                </a:solidFill>
                <a:latin typeface="Comic Sans MS" panose="030F0702030302020204" pitchFamily="66" charset="0"/>
                <a:cs typeface="Times New Roman" panose="02020603050405020304" pitchFamily="18" charset="0"/>
              </a:rPr>
              <a:t>RESMİ YAZININ EKİNDE VE ELEKTRONİK ORTAMDA</a:t>
            </a:r>
            <a:r>
              <a:rPr lang="tr-TR" sz="3000" dirty="0">
                <a:solidFill>
                  <a:srgbClr val="FF0000"/>
                </a:solidFill>
                <a:latin typeface="Comic Sans MS" panose="030F0702030302020204" pitchFamily="66" charset="0"/>
                <a:cs typeface="Times New Roman" panose="02020603050405020304" pitchFamily="18" charset="0"/>
              </a:rPr>
              <a:t> </a:t>
            </a:r>
            <a:r>
              <a:rPr lang="tr-TR" sz="3000" b="1" dirty="0">
                <a:solidFill>
                  <a:srgbClr val="333399"/>
                </a:solidFill>
                <a:latin typeface="Comic Sans MS" panose="030F0702030302020204" pitchFamily="66" charset="0"/>
                <a:cs typeface="Times New Roman" panose="02020603050405020304" pitchFamily="18" charset="0"/>
              </a:rPr>
              <a:t>İLETİLECEKTİR. </a:t>
            </a:r>
            <a:endParaRPr lang="en-US" sz="3000" b="1" dirty="0">
              <a:solidFill>
                <a:srgbClr val="333399"/>
              </a:solidFill>
              <a:latin typeface="Comic Sans MS" panose="030F0702030302020204" pitchFamily="66"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4787900" y="4005263"/>
            <a:ext cx="3816350" cy="1150937"/>
          </a:xfrm>
          <a:prstGeom prst="rect">
            <a:avLst/>
          </a:prstGeom>
          <a:noFill/>
          <a:ln w="9525">
            <a:noFill/>
            <a:miter lim="800000"/>
            <a:headEnd/>
            <a:tailEnd/>
          </a:ln>
        </p:spPr>
        <p:txBody>
          <a:bodyPr wrap="none" anchor="ctr"/>
          <a:lstStyle/>
          <a:p>
            <a:pPr algn="ctr"/>
            <a:endParaRPr lang="tr-TR" altLang="tr-TR" sz="2000" b="1">
              <a:solidFill>
                <a:srgbClr val="0000FF"/>
              </a:solidFill>
              <a:latin typeface="Lucida Sans Unicode" pitchFamily="34" charset="0"/>
            </a:endParaRPr>
          </a:p>
        </p:txBody>
      </p:sp>
      <p:sp>
        <p:nvSpPr>
          <p:cNvPr id="204803" name="Rectangle 3"/>
          <p:cNvSpPr>
            <a:spLocks noChangeArrowheads="1"/>
          </p:cNvSpPr>
          <p:nvPr/>
        </p:nvSpPr>
        <p:spPr bwMode="black">
          <a:xfrm>
            <a:off x="250825" y="1196974"/>
            <a:ext cx="8748713" cy="4752305"/>
          </a:xfrm>
          <a:prstGeom prst="rect">
            <a:avLst/>
          </a:prstGeom>
          <a:noFill/>
          <a:ln w="9525">
            <a:noFill/>
            <a:miter lim="800000"/>
            <a:headEnd/>
            <a:tailEnd/>
          </a:ln>
        </p:spPr>
        <p:txBody>
          <a:bodyPr anchor="ctr"/>
          <a:lstStyle/>
          <a:p>
            <a:pPr algn="ctr">
              <a:defRPr/>
            </a:pPr>
            <a:r>
              <a:rPr lang="tr-TR" sz="4400" dirty="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İlginiz için teşekkürler…</a:t>
            </a:r>
          </a:p>
          <a:p>
            <a:pPr algn="ctr">
              <a:defRPr/>
            </a:pPr>
            <a:endParaRPr lang="tr-TR" sz="3600" b="1" dirty="0" smtClean="0">
              <a:ln w="11430"/>
              <a:solidFill>
                <a:srgbClr val="333399"/>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a:defRPr/>
            </a:pPr>
            <a:r>
              <a:rPr lang="tr-TR" sz="3600" b="1" dirty="0" smtClean="0">
                <a:ln w="11430"/>
                <a:solidFill>
                  <a:srgbClr val="333399"/>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STRATEJİ </a:t>
            </a:r>
            <a:r>
              <a:rPr lang="tr-TR" sz="3600" b="1" dirty="0">
                <a:ln w="11430"/>
                <a:solidFill>
                  <a:srgbClr val="333399"/>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GELİŞTİRME DAİRE BAŞKANLIĞI</a:t>
            </a:r>
            <a:endParaRPr lang="tr-TR" sz="3600" b="1" dirty="0">
              <a:ln w="11430"/>
              <a:solidFill>
                <a:srgbClr val="333399"/>
              </a:solidFill>
              <a:effectLst>
                <a:outerShdw blurRad="80000" dist="40000" dir="5040000" algn="tl">
                  <a:srgbClr val="000000">
                    <a:alpha val="30000"/>
                  </a:srgbClr>
                </a:outerShdw>
              </a:effectLst>
            </a:endParaRPr>
          </a:p>
          <a:p>
            <a:pPr algn="ctr">
              <a:defRPr/>
            </a:pPr>
            <a:endParaRPr lang="tr-TR" sz="2000" dirty="0">
              <a:solidFill>
                <a:srgbClr val="FF3399"/>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endParaRPr lang="tr-TR" sz="2000" b="1" dirty="0">
              <a:latin typeface="Times New Roman" panose="02020603050405020304" pitchFamily="18" charset="0"/>
              <a:cs typeface="Times New Roman" panose="02020603050405020304" pitchFamily="18" charset="0"/>
            </a:endParaRPr>
          </a:p>
          <a:p>
            <a:pPr algn="ctr">
              <a:defRPr/>
            </a:pPr>
            <a:endParaRPr lang="tr-TR" sz="2000" b="1" dirty="0">
              <a:latin typeface="Times New Roman" panose="02020603050405020304" pitchFamily="18" charset="0"/>
              <a:cs typeface="Times New Roman" panose="02020603050405020304" pitchFamily="18" charset="0"/>
            </a:endParaRPr>
          </a:p>
          <a:p>
            <a:pPr algn="ctr"/>
            <a:r>
              <a:rPr 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hlinkClick r:id="rId3"/>
              </a:rPr>
              <a:t>E-mail: gdurmaz@yildiz.edu.tr</a:t>
            </a:r>
            <a:endParaRPr 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tr-TR" sz="2800" b="1" dirty="0">
                <a:ln w="11430"/>
                <a:solidFill>
                  <a:srgbClr val="333399"/>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DAHİLİ : 22 78-22 71</a:t>
            </a:r>
          </a:p>
          <a:p>
            <a:pPr algn="ctr">
              <a:defRPr/>
            </a:pPr>
            <a:endParaRPr lang="tr-TR" sz="2800" b="1" dirty="0" smtClean="0">
              <a:solidFill>
                <a:srgbClr val="FF3399"/>
              </a:solidFill>
              <a:effectLst>
                <a:outerShdw blurRad="38100" dist="38100" dir="2700000" algn="tl">
                  <a:srgbClr val="000000"/>
                </a:outerShdw>
              </a:effectLst>
              <a:latin typeface="Comic Sans MS" panose="030F0702030302020204" pitchFamily="66" charset="0"/>
              <a:cs typeface="Times New Roman" panose="02020603050405020304" pitchFamily="18" charset="0"/>
            </a:endParaRPr>
          </a:p>
          <a:p>
            <a:pPr algn="ctr">
              <a:defRPr/>
            </a:pPr>
            <a:r>
              <a:rPr lang="tr-TR" sz="2800" b="1" dirty="0" smtClean="0">
                <a:solidFill>
                  <a:srgbClr val="FF3399"/>
                </a:solidFill>
                <a:effectLst>
                  <a:outerShdw blurRad="38100" dist="38100" dir="2700000" algn="tl">
                    <a:srgbClr val="000000"/>
                  </a:outerShdw>
                </a:effectLst>
                <a:latin typeface="Comic Sans MS" panose="030F0702030302020204" pitchFamily="66" charset="0"/>
                <a:cs typeface="Times New Roman" panose="02020603050405020304" pitchFamily="18" charset="0"/>
              </a:rPr>
              <a:t>MAYIS-2015</a:t>
            </a:r>
            <a:endParaRPr lang="tr-TR" sz="2800" b="1" dirty="0">
              <a:solidFill>
                <a:srgbClr val="FF3399"/>
              </a:solidFill>
              <a:effectLst>
                <a:outerShdw blurRad="38100" dist="38100" dir="2700000" algn="tl">
                  <a:srgbClr val="000000"/>
                </a:outerShdw>
              </a:effectLst>
              <a:latin typeface="Comic Sans MS" panose="030F0702030302020204" pitchFamily="66" charset="0"/>
              <a:cs typeface="Times New Roman" panose="02020603050405020304" pitchFamily="18" charset="0"/>
            </a:endParaRPr>
          </a:p>
        </p:txBody>
      </p:sp>
      <p:sp>
        <p:nvSpPr>
          <p:cNvPr id="66564" name="Line 858"/>
          <p:cNvSpPr>
            <a:spLocks noChangeShapeType="1"/>
          </p:cNvSpPr>
          <p:nvPr/>
        </p:nvSpPr>
        <p:spPr bwMode="auto">
          <a:xfrm>
            <a:off x="3257550" y="-1176338"/>
            <a:ext cx="0" cy="0"/>
          </a:xfrm>
          <a:prstGeom prst="line">
            <a:avLst/>
          </a:prstGeom>
          <a:noFill/>
          <a:ln w="12700" cap="rnd">
            <a:solidFill>
              <a:srgbClr val="000000"/>
            </a:solidFill>
            <a:round/>
            <a:headEnd/>
            <a:tailEnd/>
          </a:ln>
        </p:spPr>
        <p:txBody>
          <a:bodyPr/>
          <a:lstStyle/>
          <a:p>
            <a:endParaRPr lang="tr-T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751746029"/>
              </p:ext>
            </p:extLst>
          </p:nvPr>
        </p:nvGraphicFramePr>
        <p:xfrm>
          <a:off x="107505" y="260649"/>
          <a:ext cx="8856984" cy="6480721"/>
        </p:xfrm>
        <a:graphic>
          <a:graphicData uri="http://schemas.openxmlformats.org/drawingml/2006/table">
            <a:tbl>
              <a:tblPr firstRow="1" bandRow="1">
                <a:tableStyleId>{69CF1AB2-1976-4502-BF36-3FF5EA218861}</a:tableStyleId>
              </a:tblPr>
              <a:tblGrid>
                <a:gridCol w="2952328"/>
                <a:gridCol w="2952328"/>
                <a:gridCol w="2952328"/>
              </a:tblGrid>
              <a:tr h="445180">
                <a:tc>
                  <a:txBody>
                    <a:bodyPr/>
                    <a:lstStyle/>
                    <a:p>
                      <a:pPr algn="l"/>
                      <a:r>
                        <a:rPr lang="tr-TR" sz="1800" b="1" dirty="0" smtClean="0">
                          <a:solidFill>
                            <a:schemeClr val="accent2">
                              <a:lumMod val="75000"/>
                            </a:schemeClr>
                          </a:solidFill>
                          <a:latin typeface="Comic Sans MS" panose="030F0702030302020204" pitchFamily="66" charset="0"/>
                        </a:rPr>
                        <a:t>Orta</a:t>
                      </a:r>
                      <a:r>
                        <a:rPr lang="tr-TR" sz="1800" b="1" baseline="0" dirty="0" smtClean="0">
                          <a:solidFill>
                            <a:schemeClr val="accent2">
                              <a:lumMod val="75000"/>
                            </a:schemeClr>
                          </a:solidFill>
                          <a:latin typeface="Comic Sans MS" panose="030F0702030302020204" pitchFamily="66" charset="0"/>
                        </a:rPr>
                        <a:t> Vadeli Program</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DPT (Kalkınma Bakanlığı)</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Mayıs Sonu</a:t>
                      </a:r>
                    </a:p>
                  </a:txBody>
                  <a:tcPr/>
                </a:tc>
              </a:tr>
              <a:tr h="426733">
                <a:tc>
                  <a:txBody>
                    <a:bodyPr/>
                    <a:lstStyle/>
                    <a:p>
                      <a:r>
                        <a:rPr lang="tr-TR" sz="1800" b="1" dirty="0" smtClean="0">
                          <a:solidFill>
                            <a:schemeClr val="accent2">
                              <a:lumMod val="75000"/>
                            </a:schemeClr>
                          </a:solidFill>
                          <a:latin typeface="Comic Sans MS" panose="030F0702030302020204" pitchFamily="66" charset="0"/>
                        </a:rPr>
                        <a:t>Orta Vadeli Mali Plan</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Maliye Bakanlığı</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15 Haziran</a:t>
                      </a:r>
                    </a:p>
                  </a:txBody>
                  <a:tcPr/>
                </a:tc>
              </a:tr>
              <a:tr h="659537">
                <a:tc>
                  <a:txBody>
                    <a:bodyPr/>
                    <a:lstStyle/>
                    <a:p>
                      <a:r>
                        <a:rPr lang="tr-TR" sz="1800" b="1" dirty="0" smtClean="0">
                          <a:solidFill>
                            <a:schemeClr val="accent2">
                              <a:lumMod val="75000"/>
                            </a:schemeClr>
                          </a:solidFill>
                          <a:latin typeface="Comic Sans MS" panose="030F0702030302020204" pitchFamily="66" charset="0"/>
                        </a:rPr>
                        <a:t>Bütçe Çağrısı ve Eki</a:t>
                      </a:r>
                    </a:p>
                    <a:p>
                      <a:r>
                        <a:rPr lang="tr-TR" sz="1800" b="1" dirty="0" smtClean="0">
                          <a:solidFill>
                            <a:schemeClr val="accent2">
                              <a:lumMod val="75000"/>
                            </a:schemeClr>
                          </a:solidFill>
                          <a:latin typeface="Comic Sans MS" panose="030F0702030302020204" pitchFamily="66" charset="0"/>
                        </a:rPr>
                        <a:t>Bütçe Hazırlama Rehberi</a:t>
                      </a:r>
                      <a:endParaRPr lang="tr-TR" sz="1800" b="1" dirty="0">
                        <a:solidFill>
                          <a:schemeClr val="accent2">
                            <a:lumMod val="75000"/>
                          </a:schemeClr>
                        </a:solidFill>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333399"/>
                          </a:solidFill>
                          <a:latin typeface="Comic Sans MS" panose="030F0702030302020204" pitchFamily="66" charset="0"/>
                        </a:rPr>
                        <a:t>Maliye Bakanlığı</a:t>
                      </a:r>
                    </a:p>
                    <a:p>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Haziran Sonu</a:t>
                      </a:r>
                      <a:endParaRPr lang="tr-TR" sz="1800" b="1" dirty="0">
                        <a:solidFill>
                          <a:srgbClr val="00B050"/>
                        </a:solidFill>
                        <a:latin typeface="Comic Sans MS" panose="030F0702030302020204" pitchFamily="66" charset="0"/>
                      </a:endParaRPr>
                    </a:p>
                  </a:txBody>
                  <a:tcPr/>
                </a:tc>
              </a:tr>
              <a:tr h="659537">
                <a:tc>
                  <a:txBody>
                    <a:bodyPr/>
                    <a:lstStyle/>
                    <a:p>
                      <a:r>
                        <a:rPr lang="tr-TR" sz="1800" b="1" dirty="0" smtClean="0">
                          <a:solidFill>
                            <a:schemeClr val="accent2">
                              <a:lumMod val="75000"/>
                            </a:schemeClr>
                          </a:solidFill>
                          <a:latin typeface="Comic Sans MS" panose="030F0702030302020204" pitchFamily="66" charset="0"/>
                        </a:rPr>
                        <a:t>Yatırım Genelgesi ve eki Yatırım Programı</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DPT (Kalkınma</a:t>
                      </a:r>
                      <a:r>
                        <a:rPr lang="tr-TR" sz="1800" b="1" baseline="0" dirty="0" smtClean="0">
                          <a:solidFill>
                            <a:srgbClr val="333399"/>
                          </a:solidFill>
                          <a:latin typeface="Comic Sans MS" panose="030F0702030302020204" pitchFamily="66" charset="0"/>
                        </a:rPr>
                        <a:t> Bakanlığı)</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Haziran Sonu</a:t>
                      </a:r>
                    </a:p>
                  </a:txBody>
                  <a:tcPr/>
                </a:tc>
              </a:tr>
              <a:tr h="659537">
                <a:tc>
                  <a:txBody>
                    <a:bodyPr/>
                    <a:lstStyle/>
                    <a:p>
                      <a:r>
                        <a:rPr lang="tr-TR" sz="1800" b="1" dirty="0" smtClean="0">
                          <a:solidFill>
                            <a:schemeClr val="accent2">
                              <a:lumMod val="75000"/>
                            </a:schemeClr>
                          </a:solidFill>
                          <a:latin typeface="Comic Sans MS" panose="030F0702030302020204" pitchFamily="66" charset="0"/>
                        </a:rPr>
                        <a:t>Bütçe Gelir ve Gider Teklifleri</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Kamu İdareleri</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Temmuz Sonu</a:t>
                      </a:r>
                      <a:endParaRPr lang="tr-TR" sz="1800" b="1" dirty="0">
                        <a:solidFill>
                          <a:srgbClr val="00B050"/>
                        </a:solidFill>
                        <a:latin typeface="Comic Sans MS" panose="030F0702030302020204" pitchFamily="66" charset="0"/>
                      </a:endParaRPr>
                    </a:p>
                  </a:txBody>
                  <a:tcPr/>
                </a:tc>
              </a:tr>
              <a:tr h="659537">
                <a:tc>
                  <a:txBody>
                    <a:bodyPr/>
                    <a:lstStyle/>
                    <a:p>
                      <a:r>
                        <a:rPr lang="tr-TR" sz="1800" b="1" dirty="0" smtClean="0">
                          <a:solidFill>
                            <a:schemeClr val="accent2">
                              <a:lumMod val="75000"/>
                            </a:schemeClr>
                          </a:solidFill>
                          <a:latin typeface="Comic Sans MS" panose="030F0702030302020204" pitchFamily="66" charset="0"/>
                        </a:rPr>
                        <a:t>Yatırım Teklifleri</a:t>
                      </a:r>
                      <a:endParaRPr lang="tr-TR" sz="1800" b="1" dirty="0">
                        <a:solidFill>
                          <a:schemeClr val="accent2">
                            <a:lumMod val="75000"/>
                          </a:schemeClr>
                        </a:solidFill>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333399"/>
                          </a:solidFill>
                          <a:latin typeface="Comic Sans MS" panose="030F0702030302020204" pitchFamily="66" charset="0"/>
                        </a:rPr>
                        <a:t>Kamu İdareleri</a:t>
                      </a:r>
                    </a:p>
                    <a:p>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Temmuz Sonu</a:t>
                      </a:r>
                      <a:endParaRPr lang="tr-TR" sz="1800" b="1" dirty="0">
                        <a:solidFill>
                          <a:srgbClr val="00B050"/>
                        </a:solidFill>
                        <a:latin typeface="Comic Sans MS" panose="030F0702030302020204" pitchFamily="66" charset="0"/>
                      </a:endParaRPr>
                    </a:p>
                  </a:txBody>
                  <a:tcPr/>
                </a:tc>
              </a:tr>
              <a:tr h="942195">
                <a:tc>
                  <a:txBody>
                    <a:bodyPr/>
                    <a:lstStyle/>
                    <a:p>
                      <a:r>
                        <a:rPr lang="tr-TR" sz="1800" b="1" dirty="0" smtClean="0">
                          <a:solidFill>
                            <a:schemeClr val="accent2">
                              <a:lumMod val="75000"/>
                            </a:schemeClr>
                          </a:solidFill>
                          <a:latin typeface="Comic Sans MS" panose="030F0702030302020204" pitchFamily="66" charset="0"/>
                        </a:rPr>
                        <a:t>Bütçe ve Performans Tasarılarının TBMM’ye Sevki</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Bakanlar Kurulu</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1-17 Ekim</a:t>
                      </a:r>
                      <a:endParaRPr lang="tr-TR" sz="1800" b="1" dirty="0">
                        <a:solidFill>
                          <a:srgbClr val="00B050"/>
                        </a:solidFill>
                        <a:latin typeface="Comic Sans MS" panose="030F0702030302020204" pitchFamily="66" charset="0"/>
                      </a:endParaRPr>
                    </a:p>
                  </a:txBody>
                  <a:tcPr/>
                </a:tc>
              </a:tr>
              <a:tr h="942195">
                <a:tc>
                  <a:txBody>
                    <a:bodyPr/>
                    <a:lstStyle/>
                    <a:p>
                      <a:r>
                        <a:rPr lang="tr-TR" sz="1800" b="1" dirty="0" smtClean="0">
                          <a:solidFill>
                            <a:schemeClr val="accent2">
                              <a:lumMod val="75000"/>
                            </a:schemeClr>
                          </a:solidFill>
                          <a:latin typeface="Comic Sans MS" panose="030F0702030302020204" pitchFamily="66" charset="0"/>
                        </a:rPr>
                        <a:t>Bütçe Kanun Tasarısının TBMM’de</a:t>
                      </a:r>
                      <a:r>
                        <a:rPr lang="tr-TR" sz="1800" b="1" baseline="0" dirty="0" smtClean="0">
                          <a:solidFill>
                            <a:schemeClr val="accent2">
                              <a:lumMod val="75000"/>
                            </a:schemeClr>
                          </a:solidFill>
                          <a:latin typeface="Comic Sans MS" panose="030F0702030302020204" pitchFamily="66" charset="0"/>
                        </a:rPr>
                        <a:t> Görüşülmesi</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TBMM Plan Bütçe Komisyonu</a:t>
                      </a:r>
                    </a:p>
                    <a:p>
                      <a:r>
                        <a:rPr lang="tr-TR" sz="1800" b="1" dirty="0" smtClean="0">
                          <a:solidFill>
                            <a:srgbClr val="333399"/>
                          </a:solidFill>
                          <a:latin typeface="Comic Sans MS" panose="030F0702030302020204" pitchFamily="66" charset="0"/>
                        </a:rPr>
                        <a:t>TBMM Genel Kurul</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17 Ekim-10 Aralık</a:t>
                      </a:r>
                    </a:p>
                    <a:p>
                      <a:endParaRPr lang="tr-TR" sz="1800" b="1" dirty="0" smtClean="0">
                        <a:solidFill>
                          <a:srgbClr val="00B050"/>
                        </a:solidFill>
                        <a:latin typeface="Comic Sans MS" panose="030F0702030302020204" pitchFamily="66" charset="0"/>
                      </a:endParaRPr>
                    </a:p>
                    <a:p>
                      <a:r>
                        <a:rPr lang="tr-TR" sz="1800" b="1" dirty="0" smtClean="0">
                          <a:solidFill>
                            <a:srgbClr val="00B050"/>
                          </a:solidFill>
                          <a:latin typeface="Comic Sans MS" panose="030F0702030302020204" pitchFamily="66" charset="0"/>
                        </a:rPr>
                        <a:t>10 Aralık-30</a:t>
                      </a:r>
                      <a:r>
                        <a:rPr lang="tr-TR" sz="1800" b="1" baseline="0" dirty="0" smtClean="0">
                          <a:solidFill>
                            <a:srgbClr val="00B050"/>
                          </a:solidFill>
                          <a:latin typeface="Comic Sans MS" panose="030F0702030302020204" pitchFamily="66" charset="0"/>
                        </a:rPr>
                        <a:t> Aralık</a:t>
                      </a:r>
                      <a:endParaRPr lang="tr-TR" sz="1800" b="1" dirty="0">
                        <a:solidFill>
                          <a:srgbClr val="00B050"/>
                        </a:solidFill>
                        <a:latin typeface="Comic Sans MS" panose="030F0702030302020204" pitchFamily="66" charset="0"/>
                      </a:endParaRPr>
                    </a:p>
                  </a:txBody>
                  <a:tcPr/>
                </a:tc>
              </a:tr>
              <a:tr h="659537">
                <a:tc>
                  <a:txBody>
                    <a:bodyPr/>
                    <a:lstStyle/>
                    <a:p>
                      <a:r>
                        <a:rPr lang="tr-TR" sz="1800" b="1" dirty="0" smtClean="0">
                          <a:solidFill>
                            <a:schemeClr val="accent2">
                              <a:lumMod val="75000"/>
                            </a:schemeClr>
                          </a:solidFill>
                          <a:latin typeface="Comic Sans MS" panose="030F0702030302020204" pitchFamily="66" charset="0"/>
                        </a:rPr>
                        <a:t>Bütçe Kanun Tasarısının Kanunlaşması</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TBMM ve Cumhurbaşkanı</a:t>
                      </a:r>
                      <a:endParaRPr lang="tr-TR" sz="1800" b="1" dirty="0">
                        <a:solidFill>
                          <a:srgbClr val="333399"/>
                        </a:solidFill>
                        <a:latin typeface="Comic Sans MS" panose="030F0702030302020204" pitchFamily="66" charset="0"/>
                      </a:endParaRPr>
                    </a:p>
                  </a:txBody>
                  <a:tcPr/>
                </a:tc>
                <a:tc>
                  <a:txBody>
                    <a:bodyPr/>
                    <a:lstStyle/>
                    <a:p>
                      <a:endParaRPr lang="tr-TR" sz="1800" b="1" dirty="0" smtClean="0">
                        <a:solidFill>
                          <a:srgbClr val="00B050"/>
                        </a:solidFill>
                        <a:latin typeface="Comic Sans MS" panose="030F0702030302020204" pitchFamily="66" charset="0"/>
                      </a:endParaRPr>
                    </a:p>
                    <a:p>
                      <a:r>
                        <a:rPr lang="tr-TR" sz="1800" b="1" dirty="0" smtClean="0">
                          <a:solidFill>
                            <a:srgbClr val="00B050"/>
                          </a:solidFill>
                          <a:latin typeface="Comic Sans MS" panose="030F0702030302020204" pitchFamily="66" charset="0"/>
                        </a:rPr>
                        <a:t>25 Aralık-31</a:t>
                      </a:r>
                      <a:r>
                        <a:rPr lang="tr-TR" sz="1800" b="1" baseline="0" dirty="0" smtClean="0">
                          <a:solidFill>
                            <a:srgbClr val="00B050"/>
                          </a:solidFill>
                          <a:latin typeface="Comic Sans MS" panose="030F0702030302020204" pitchFamily="66" charset="0"/>
                        </a:rPr>
                        <a:t> Aralık</a:t>
                      </a:r>
                      <a:endParaRPr lang="tr-TR" sz="1800" b="1" dirty="0">
                        <a:solidFill>
                          <a:srgbClr val="00B050"/>
                        </a:solidFill>
                        <a:latin typeface="Comic Sans MS" panose="030F0702030302020204" pitchFamily="66" charset="0"/>
                      </a:endParaRPr>
                    </a:p>
                  </a:txBody>
                  <a:tcPr/>
                </a:tc>
              </a:tr>
              <a:tr h="426733">
                <a:tc>
                  <a:txBody>
                    <a:bodyPr/>
                    <a:lstStyle/>
                    <a:p>
                      <a:r>
                        <a:rPr lang="tr-TR" sz="1800" b="1" dirty="0" smtClean="0">
                          <a:solidFill>
                            <a:schemeClr val="accent2">
                              <a:lumMod val="75000"/>
                            </a:schemeClr>
                          </a:solidFill>
                          <a:latin typeface="Comic Sans MS" panose="030F0702030302020204" pitchFamily="66" charset="0"/>
                        </a:rPr>
                        <a:t>Yürürlük</a:t>
                      </a:r>
                      <a:endParaRPr lang="tr-TR" sz="1800" b="1" dirty="0">
                        <a:solidFill>
                          <a:schemeClr val="accent2">
                            <a:lumMod val="75000"/>
                          </a:schemeClr>
                        </a:solidFill>
                        <a:latin typeface="Comic Sans MS" panose="030F0702030302020204" pitchFamily="66" charset="0"/>
                      </a:endParaRPr>
                    </a:p>
                  </a:txBody>
                  <a:tcPr/>
                </a:tc>
                <a:tc>
                  <a:txBody>
                    <a:bodyPr/>
                    <a:lstStyle/>
                    <a:p>
                      <a:r>
                        <a:rPr lang="tr-TR" sz="1800" b="1" dirty="0" smtClean="0">
                          <a:solidFill>
                            <a:srgbClr val="333399"/>
                          </a:solidFill>
                          <a:latin typeface="Comic Sans MS" panose="030F0702030302020204" pitchFamily="66" charset="0"/>
                        </a:rPr>
                        <a:t>İcra</a:t>
                      </a:r>
                      <a:endParaRPr lang="tr-TR" sz="1800" b="1" dirty="0">
                        <a:solidFill>
                          <a:srgbClr val="333399"/>
                        </a:solidFill>
                        <a:latin typeface="Comic Sans MS" panose="030F0702030302020204" pitchFamily="66" charset="0"/>
                      </a:endParaRPr>
                    </a:p>
                  </a:txBody>
                  <a:tcPr/>
                </a:tc>
                <a:tc>
                  <a:txBody>
                    <a:bodyPr/>
                    <a:lstStyle/>
                    <a:p>
                      <a:r>
                        <a:rPr lang="tr-TR" sz="1800" b="1" dirty="0" smtClean="0">
                          <a:solidFill>
                            <a:srgbClr val="00B050"/>
                          </a:solidFill>
                          <a:latin typeface="Comic Sans MS" panose="030F0702030302020204" pitchFamily="66" charset="0"/>
                        </a:rPr>
                        <a:t>1 Ocak-31 Aralık</a:t>
                      </a:r>
                      <a:endParaRPr lang="tr-TR" sz="1800" b="1" dirty="0">
                        <a:solidFill>
                          <a:srgbClr val="00B050"/>
                        </a:solidFill>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1588627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1331913" y="260350"/>
            <a:ext cx="7812087" cy="863600"/>
          </a:xfrm>
        </p:spPr>
        <p:txBody>
          <a:bodyPr>
            <a:noAutofit/>
          </a:bodyPr>
          <a:lstStyle/>
          <a:p>
            <a:pPr eaLnBrk="1" fontAlgn="auto" hangingPunct="1">
              <a:spcAft>
                <a:spcPts val="0"/>
              </a:spcAft>
              <a:defRPr/>
            </a:pPr>
            <a:r>
              <a:rPr lang="tr-TR" sz="3600" dirty="0" smtClean="0">
                <a:solidFill>
                  <a:srgbClr val="FF3399"/>
                </a:solidFill>
                <a:latin typeface="Comic Sans MS" pitchFamily="66" charset="0"/>
                <a:cs typeface="Times New Roman" panose="02020603050405020304" pitchFamily="18" charset="0"/>
              </a:rPr>
              <a:t>BÜTÇE HAZIRLIK SÜRECİ</a:t>
            </a:r>
          </a:p>
        </p:txBody>
      </p:sp>
      <p:sp>
        <p:nvSpPr>
          <p:cNvPr id="23555" name="Rectangle 3"/>
          <p:cNvSpPr>
            <a:spLocks noGrp="1" noChangeArrowheads="1"/>
          </p:cNvSpPr>
          <p:nvPr>
            <p:ph type="subTitle" idx="4294967295"/>
          </p:nvPr>
        </p:nvSpPr>
        <p:spPr>
          <a:xfrm>
            <a:off x="647700" y="1341438"/>
            <a:ext cx="8496300" cy="5310187"/>
          </a:xfrm>
        </p:spPr>
        <p:txBody>
          <a:bodyPr/>
          <a:lstStyle/>
          <a:p>
            <a:pPr algn="just" eaLnBrk="1" hangingPunct="1">
              <a:lnSpc>
                <a:spcPct val="90000"/>
              </a:lnSpc>
            </a:pPr>
            <a:r>
              <a:rPr lang="tr-TR" altLang="tr-TR" dirty="0" smtClean="0">
                <a:latin typeface="Times New Roman" pitchFamily="18" charset="0"/>
                <a:cs typeface="Times New Roman" pitchFamily="18" charset="0"/>
              </a:rPr>
              <a:t>Üniversitemizde bütçe hazırlık süreci Maliye Bakanlığı Bütçe ve Mali Kontrol Bakanlığı’nın yayınlayacağı yazı ile Bütçe çağrısı yapmasıyla başlamaktadır.</a:t>
            </a:r>
          </a:p>
          <a:p>
            <a:pPr algn="just" eaLnBrk="1" hangingPunct="1">
              <a:lnSpc>
                <a:spcPct val="90000"/>
              </a:lnSpc>
            </a:pPr>
            <a:r>
              <a:rPr lang="tr-TR" altLang="tr-TR" dirty="0" smtClean="0">
                <a:latin typeface="Times New Roman" pitchFamily="18" charset="0"/>
                <a:cs typeface="Times New Roman" pitchFamily="18" charset="0"/>
              </a:rPr>
              <a:t>Kamu idareleri, stratejik planları ile Bütçe Hazırlama Rehberinde yer alan esaslar çerçevesinde, bütçe gelir ve gider tekliflerini gerekçeli olarak hazırlayacaklardır.</a:t>
            </a:r>
          </a:p>
          <a:p>
            <a:pPr algn="just" eaLnBrk="1" hangingPunct="1">
              <a:lnSpc>
                <a:spcPct val="90000"/>
              </a:lnSpc>
            </a:pPr>
            <a:r>
              <a:rPr lang="tr-TR" altLang="tr-TR" dirty="0" smtClean="0">
                <a:latin typeface="Times New Roman" pitchFamily="18" charset="0"/>
                <a:cs typeface="Times New Roman" pitchFamily="18" charset="0"/>
              </a:rPr>
              <a:t>Bütçe hazırlık sürecinde uyulması gerekli ilkeler </a:t>
            </a:r>
            <a:r>
              <a:rPr lang="tr-TR" altLang="tr-TR" b="1" dirty="0" smtClean="0">
                <a:solidFill>
                  <a:srgbClr val="3333FF"/>
                </a:solidFill>
                <a:latin typeface="Comic Sans MS" pitchFamily="66" charset="0"/>
                <a:cs typeface="Times New Roman" pitchFamily="18" charset="0"/>
              </a:rPr>
              <a:t>bütçe hazırlama rehberinde ve yatırım programı hazırlama rehberinde</a:t>
            </a:r>
            <a:r>
              <a:rPr lang="tr-TR" altLang="tr-TR" dirty="0" smtClean="0">
                <a:solidFill>
                  <a:srgbClr val="FF0000"/>
                </a:solidFill>
                <a:latin typeface="Times New Roman" pitchFamily="18" charset="0"/>
                <a:cs typeface="Times New Roman" pitchFamily="18" charset="0"/>
              </a:rPr>
              <a:t> </a:t>
            </a:r>
            <a:r>
              <a:rPr lang="tr-TR" altLang="tr-TR" dirty="0" smtClean="0">
                <a:latin typeface="Times New Roman" pitchFamily="18" charset="0"/>
                <a:cs typeface="Times New Roman" pitchFamily="18" charset="0"/>
              </a:rPr>
              <a:t>yer almaktadır.</a:t>
            </a:r>
          </a:p>
          <a:p>
            <a:pPr algn="just" eaLnBrk="1" hangingPunct="1">
              <a:lnSpc>
                <a:spcPct val="90000"/>
              </a:lnSpc>
            </a:pPr>
            <a:r>
              <a:rPr lang="tr-TR" altLang="tr-TR" dirty="0" smtClean="0">
                <a:latin typeface="Times New Roman" pitchFamily="18" charset="0"/>
                <a:cs typeface="Times New Roman" pitchFamily="18" charset="0"/>
              </a:rPr>
              <a:t>Bütçe hazırlama rehberi ve formlar </a:t>
            </a:r>
            <a:r>
              <a:rPr lang="tr-TR" altLang="tr-TR" b="1" dirty="0" smtClean="0">
                <a:solidFill>
                  <a:srgbClr val="3333FF"/>
                </a:solidFill>
                <a:latin typeface="Comic Sans MS" pitchFamily="66" charset="0"/>
                <a:cs typeface="Times New Roman" pitchFamily="18" charset="0"/>
              </a:rPr>
              <a:t>e-bütçe sisteminde Bütçe Hazırlık</a:t>
            </a:r>
            <a:r>
              <a:rPr lang="tr-TR" altLang="tr-TR" dirty="0" smtClean="0">
                <a:solidFill>
                  <a:srgbClr val="FF0000"/>
                </a:solidFill>
                <a:latin typeface="Times New Roman" pitchFamily="18" charset="0"/>
                <a:cs typeface="Times New Roman" pitchFamily="18" charset="0"/>
              </a:rPr>
              <a:t> </a:t>
            </a:r>
            <a:r>
              <a:rPr lang="tr-TR" altLang="tr-TR" dirty="0" smtClean="0">
                <a:solidFill>
                  <a:srgbClr val="000000"/>
                </a:solidFill>
                <a:latin typeface="Times New Roman" pitchFamily="18" charset="0"/>
                <a:cs typeface="Times New Roman" pitchFamily="18" charset="0"/>
              </a:rPr>
              <a:t>Bölümünden temin edilebilecektir.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0" y="0"/>
            <a:ext cx="6151563" cy="1079500"/>
          </a:xfrm>
        </p:spPr>
        <p:txBody>
          <a:bodyPr>
            <a:normAutofit fontScale="90000"/>
          </a:bodyPr>
          <a:lstStyle/>
          <a:p>
            <a:pPr eaLnBrk="1" fontAlgn="auto" hangingPunct="1">
              <a:spcAft>
                <a:spcPts val="0"/>
              </a:spcAft>
              <a:defRPr/>
            </a:pPr>
            <a:r>
              <a:rPr lang="tr-TR" sz="3600" dirty="0" smtClean="0">
                <a:solidFill>
                  <a:srgbClr val="FF3399"/>
                </a:solidFill>
                <a:latin typeface="Comic Sans MS" pitchFamily="66" charset="0"/>
                <a:cs typeface="Times New Roman" panose="02020603050405020304" pitchFamily="18" charset="0"/>
              </a:rPr>
              <a:t>BÜTÇE HAZIRLIK SÜRECİ</a:t>
            </a:r>
          </a:p>
        </p:txBody>
      </p:sp>
      <p:sp>
        <p:nvSpPr>
          <p:cNvPr id="27651" name="Rectangle 3"/>
          <p:cNvSpPr>
            <a:spLocks noGrp="1" noChangeArrowheads="1"/>
          </p:cNvSpPr>
          <p:nvPr>
            <p:ph type="subTitle" idx="4294967295"/>
          </p:nvPr>
        </p:nvSpPr>
        <p:spPr>
          <a:xfrm>
            <a:off x="0" y="1052513"/>
            <a:ext cx="8215313" cy="5184775"/>
          </a:xfrm>
        </p:spPr>
        <p:txBody>
          <a:bodyPr rtlCol="0">
            <a:normAutofit lnSpcReduction="10000"/>
          </a:bodyPr>
          <a:lstStyle/>
          <a:p>
            <a:pPr marL="365760" indent="-256032" algn="just" eaLnBrk="1" fontAlgn="auto" hangingPunct="1">
              <a:spcAft>
                <a:spcPts val="0"/>
              </a:spcAft>
              <a:buFont typeface="Arial" pitchFamily="34" charset="0"/>
              <a:buNone/>
              <a:defRPr/>
            </a:pPr>
            <a:r>
              <a:rPr lang="tr-TR" b="1" dirty="0" smtClean="0">
                <a:latin typeface="Times New Roman" panose="02020603050405020304" pitchFamily="18" charset="0"/>
                <a:cs typeface="Times New Roman" panose="02020603050405020304" pitchFamily="18" charset="0"/>
              </a:rPr>
              <a:t>Bütçe hazırlama rehberinde;</a:t>
            </a:r>
          </a:p>
          <a:p>
            <a:pPr marL="365760" indent="-256032" algn="just" eaLnBrk="1" fontAlgn="auto" hangingPunct="1">
              <a:spcAft>
                <a:spcPts val="0"/>
              </a:spcAft>
              <a:buFont typeface="Arial" pitchFamily="34" charset="0"/>
              <a:buNone/>
              <a:defRPr/>
            </a:pPr>
            <a:endParaRPr lang="tr-TR" dirty="0" smtClean="0">
              <a:latin typeface="Times New Roman" panose="02020603050405020304" pitchFamily="18" charset="0"/>
              <a:cs typeface="Times New Roman" panose="02020603050405020304" pitchFamily="18" charset="0"/>
            </a:endParaRP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smtClean="0">
                <a:latin typeface="Times New Roman" panose="02020603050405020304" pitchFamily="18" charset="0"/>
                <a:cs typeface="Times New Roman" panose="02020603050405020304" pitchFamily="18" charset="0"/>
              </a:rPr>
              <a:t>Genel ilkeler</a:t>
            </a: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smtClean="0">
                <a:latin typeface="Times New Roman" panose="02020603050405020304" pitchFamily="18" charset="0"/>
                <a:cs typeface="Times New Roman" panose="02020603050405020304" pitchFamily="18" charset="0"/>
              </a:rPr>
              <a:t>Analitik Bütçe Sınıflandırılması</a:t>
            </a: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smtClean="0">
                <a:latin typeface="Times New Roman" panose="02020603050405020304" pitchFamily="18" charset="0"/>
                <a:cs typeface="Times New Roman" panose="02020603050405020304" pitchFamily="18" charset="0"/>
              </a:rPr>
              <a:t>Analitik Bütçe Sınıflandırması Cetvelleri</a:t>
            </a: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smtClean="0">
                <a:latin typeface="Times New Roman" panose="02020603050405020304" pitchFamily="18" charset="0"/>
                <a:cs typeface="Times New Roman" panose="02020603050405020304" pitchFamily="18" charset="0"/>
              </a:rPr>
              <a:t>Standartlar </a:t>
            </a:r>
            <a:r>
              <a:rPr lang="tr-TR" sz="1900" b="1" dirty="0" smtClean="0">
                <a:solidFill>
                  <a:srgbClr val="3333FF"/>
                </a:solidFill>
                <a:latin typeface="Comic Sans MS" pitchFamily="66" charset="0"/>
                <a:cs typeface="Times New Roman" panose="02020603050405020304" pitchFamily="18" charset="0"/>
              </a:rPr>
              <a:t>(</a:t>
            </a:r>
            <a:r>
              <a:rPr lang="tr-TR" sz="1900" b="1" i="1" dirty="0" smtClean="0">
                <a:solidFill>
                  <a:srgbClr val="3333FF"/>
                </a:solidFill>
                <a:latin typeface="Comic Sans MS" pitchFamily="66" charset="0"/>
                <a:cs typeface="Times New Roman" panose="02020603050405020304" pitchFamily="18" charset="0"/>
              </a:rPr>
              <a:t>Giyecek yardımı, 237 </a:t>
            </a:r>
            <a:r>
              <a:rPr lang="tr-TR" sz="1900" b="1" i="1" dirty="0" err="1" smtClean="0">
                <a:solidFill>
                  <a:srgbClr val="3333FF"/>
                </a:solidFill>
                <a:latin typeface="Comic Sans MS" pitchFamily="66" charset="0"/>
                <a:cs typeface="Times New Roman" panose="02020603050405020304" pitchFamily="18" charset="0"/>
              </a:rPr>
              <a:t>S.Taşıt</a:t>
            </a:r>
            <a:r>
              <a:rPr lang="tr-TR" sz="1900" b="1" i="1" dirty="0" smtClean="0">
                <a:solidFill>
                  <a:srgbClr val="3333FF"/>
                </a:solidFill>
                <a:latin typeface="Comic Sans MS" pitchFamily="66" charset="0"/>
                <a:cs typeface="Times New Roman" panose="02020603050405020304" pitchFamily="18" charset="0"/>
              </a:rPr>
              <a:t> Kanununa Tabi Fiyatlar, Memurların Öğle Yemeği </a:t>
            </a:r>
            <a:r>
              <a:rPr lang="tr-TR" sz="1900" b="1" i="1" dirty="0" err="1" smtClean="0">
                <a:solidFill>
                  <a:srgbClr val="3333FF"/>
                </a:solidFill>
                <a:latin typeface="Comic Sans MS" pitchFamily="66" charset="0"/>
                <a:cs typeface="Times New Roman" panose="02020603050405020304" pitchFamily="18" charset="0"/>
              </a:rPr>
              <a:t>bed</a:t>
            </a:r>
            <a:r>
              <a:rPr lang="tr-TR" sz="1900" b="1" i="1" dirty="0" smtClean="0">
                <a:solidFill>
                  <a:srgbClr val="3333FF"/>
                </a:solidFill>
                <a:latin typeface="Comic Sans MS" pitchFamily="66" charset="0"/>
                <a:cs typeface="Times New Roman" panose="02020603050405020304" pitchFamily="18" charset="0"/>
              </a:rPr>
              <a:t>.</a:t>
            </a:r>
            <a:r>
              <a:rPr lang="tr-TR" sz="1900" b="1" dirty="0" smtClean="0">
                <a:solidFill>
                  <a:srgbClr val="3333FF"/>
                </a:solidFill>
                <a:latin typeface="Comic Sans MS" pitchFamily="66" charset="0"/>
                <a:cs typeface="Times New Roman" panose="02020603050405020304" pitchFamily="18" charset="0"/>
              </a:rPr>
              <a:t>)</a:t>
            </a: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smtClean="0">
                <a:latin typeface="Times New Roman" panose="02020603050405020304" pitchFamily="18" charset="0"/>
                <a:cs typeface="Times New Roman" panose="02020603050405020304" pitchFamily="18" charset="0"/>
              </a:rPr>
              <a:t>Bütçe hazırlık çalışmalarında kullanılacak formlar</a:t>
            </a: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a:latin typeface="Times New Roman" panose="02020603050405020304" pitchFamily="18" charset="0"/>
                <a:cs typeface="Times New Roman" panose="02020603050405020304" pitchFamily="18" charset="0"/>
              </a:rPr>
              <a:t>Bütçe hazırlık çalışmalarında kullanılacak </a:t>
            </a:r>
            <a:r>
              <a:rPr lang="tr-TR" sz="2400" dirty="0" smtClean="0">
                <a:latin typeface="Times New Roman" panose="02020603050405020304" pitchFamily="18" charset="0"/>
                <a:cs typeface="Times New Roman" panose="02020603050405020304" pitchFamily="18" charset="0"/>
              </a:rPr>
              <a:t>formlara ilişkin bilgiler</a:t>
            </a:r>
            <a:endParaRPr lang="tr-TR" sz="2400" dirty="0">
              <a:latin typeface="Times New Roman" panose="02020603050405020304" pitchFamily="18" charset="0"/>
              <a:cs typeface="Times New Roman" panose="02020603050405020304" pitchFamily="18" charset="0"/>
            </a:endParaRPr>
          </a:p>
          <a:p>
            <a:pPr marL="800100" lvl="1" indent="-342900" algn="just" eaLnBrk="1" fontAlgn="auto" hangingPunct="1">
              <a:spcBef>
                <a:spcPts val="324"/>
              </a:spcBef>
              <a:spcAft>
                <a:spcPts val="0"/>
              </a:spcAft>
              <a:buClr>
                <a:schemeClr val="tx2"/>
              </a:buClr>
              <a:buFont typeface="Arial" pitchFamily="34" charset="0"/>
              <a:buChar char="•"/>
              <a:defRPr/>
            </a:pPr>
            <a:r>
              <a:rPr lang="tr-TR" sz="2400" dirty="0" smtClean="0">
                <a:latin typeface="Times New Roman" panose="02020603050405020304" pitchFamily="18" charset="0"/>
                <a:cs typeface="Times New Roman" panose="02020603050405020304" pitchFamily="18" charset="0"/>
              </a:rPr>
              <a:t>Diğer hususlar </a:t>
            </a:r>
          </a:p>
          <a:p>
            <a:pPr marL="621792" lvl="1" algn="just" eaLnBrk="1" fontAlgn="auto" hangingPunct="1">
              <a:spcBef>
                <a:spcPts val="324"/>
              </a:spcBef>
              <a:spcAft>
                <a:spcPts val="0"/>
              </a:spcAft>
              <a:buClr>
                <a:schemeClr val="tx2"/>
              </a:buClr>
              <a:buFont typeface="Wingdings" pitchFamily="2" charset="2"/>
              <a:buNone/>
              <a:defRPr/>
            </a:pPr>
            <a:endParaRPr lang="tr-TR" sz="2400" dirty="0" smtClean="0">
              <a:latin typeface="Times New Roman" panose="02020603050405020304" pitchFamily="18" charset="0"/>
              <a:cs typeface="Times New Roman" panose="02020603050405020304" pitchFamily="18" charset="0"/>
            </a:endParaRPr>
          </a:p>
          <a:p>
            <a:pPr marL="365760" indent="-256032" algn="just" eaLnBrk="1" fontAlgn="auto" hangingPunct="1">
              <a:spcAft>
                <a:spcPts val="0"/>
              </a:spcAft>
              <a:buFont typeface="Arial" pitchFamily="34" charset="0"/>
              <a:buNone/>
              <a:defRPr/>
            </a:pPr>
            <a:r>
              <a:rPr lang="tr-TR" dirty="0" smtClean="0">
                <a:latin typeface="Times New Roman" panose="02020603050405020304" pitchFamily="18" charset="0"/>
                <a:cs typeface="Times New Roman" panose="02020603050405020304" pitchFamily="18" charset="0"/>
              </a:rPr>
              <a:t>	yer almaktadır.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00113" y="0"/>
            <a:ext cx="6624637" cy="646113"/>
          </a:xfrm>
          <a:prstGeom prst="rect">
            <a:avLst/>
          </a:prstGeom>
          <a:noFill/>
        </p:spPr>
        <p:txBody>
          <a:bodyPr>
            <a:spAutoFit/>
          </a:bodyPr>
          <a:lstStyle/>
          <a:p>
            <a:pPr>
              <a:defRPr/>
            </a:pPr>
            <a:r>
              <a:rPr lang="tr-TR" sz="3600" b="1" dirty="0">
                <a:solidFill>
                  <a:srgbClr val="FF33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GENEL İLKELER</a:t>
            </a:r>
          </a:p>
        </p:txBody>
      </p:sp>
      <p:sp>
        <p:nvSpPr>
          <p:cNvPr id="25603" name="Metin kutusu 4"/>
          <p:cNvSpPr txBox="1">
            <a:spLocks noChangeArrowheads="1"/>
          </p:cNvSpPr>
          <p:nvPr/>
        </p:nvSpPr>
        <p:spPr bwMode="auto">
          <a:xfrm>
            <a:off x="611188" y="646113"/>
            <a:ext cx="7993062" cy="5694362"/>
          </a:xfrm>
          <a:prstGeom prst="rect">
            <a:avLst/>
          </a:prstGeom>
          <a:noFill/>
          <a:ln w="9525">
            <a:noFill/>
            <a:miter lim="800000"/>
            <a:headEnd/>
            <a:tailEnd/>
          </a:ln>
        </p:spPr>
        <p:txBody>
          <a:bodyPr>
            <a:spAutoFit/>
          </a:bodyPr>
          <a:lstStyle/>
          <a:p>
            <a:pPr marL="514350" indent="-514350" algn="just">
              <a:buFontTx/>
              <a:buAutoNum type="arabicPeriod"/>
            </a:pPr>
            <a:r>
              <a:rPr lang="tr-TR" altLang="tr-TR" sz="2800" dirty="0">
                <a:latin typeface="Times New Roman" pitchFamily="18" charset="0"/>
                <a:cs typeface="Times New Roman" pitchFamily="18" charset="0"/>
              </a:rPr>
              <a:t>Bütçe teklifleri; çok yıllı bütçeleme anlayışı içerisinde </a:t>
            </a:r>
            <a:r>
              <a:rPr lang="tr-TR" altLang="tr-TR" sz="2800" dirty="0" smtClean="0">
                <a:latin typeface="Times New Roman" pitchFamily="18" charset="0"/>
                <a:cs typeface="Times New Roman" pitchFamily="18" charset="0"/>
              </a:rPr>
              <a:t>2016-2018 </a:t>
            </a:r>
            <a:r>
              <a:rPr lang="tr-TR" altLang="tr-TR" sz="2800" dirty="0">
                <a:latin typeface="Times New Roman" pitchFamily="18" charset="0"/>
                <a:cs typeface="Times New Roman" pitchFamily="18" charset="0"/>
              </a:rPr>
              <a:t>dönemini kapsayacak şekilde hazırlanacaktır.</a:t>
            </a:r>
          </a:p>
          <a:p>
            <a:pPr marL="514350" indent="-514350" algn="just">
              <a:buFontTx/>
              <a:buAutoNum type="arabicPeriod"/>
            </a:pPr>
            <a:r>
              <a:rPr lang="tr-TR" altLang="tr-TR" sz="2800" dirty="0">
                <a:latin typeface="Times New Roman" pitchFamily="18" charset="0"/>
                <a:cs typeface="Times New Roman" pitchFamily="18" charset="0"/>
              </a:rPr>
              <a:t>Ödenek teklifleri ile gelir tahminlerine ilişkin bütçe fişleri, hizmet maliyeti ile gelir tahminlerinin hesaplanmasına ilişkin </a:t>
            </a:r>
            <a:r>
              <a:rPr lang="tr-TR" altLang="tr-TR" sz="2800" b="1" dirty="0">
                <a:solidFill>
                  <a:srgbClr val="3333FF"/>
                </a:solidFill>
                <a:latin typeface="Comic Sans MS" pitchFamily="66" charset="0"/>
                <a:cs typeface="Times New Roman" pitchFamily="18" charset="0"/>
              </a:rPr>
              <a:t>ayrıntılı ve somut verilere</a:t>
            </a:r>
            <a:r>
              <a:rPr lang="tr-TR" altLang="tr-TR" sz="2800" dirty="0">
                <a:latin typeface="Times New Roman" pitchFamily="18" charset="0"/>
                <a:cs typeface="Times New Roman" pitchFamily="18" charset="0"/>
              </a:rPr>
              <a:t> dayandırılacaktır. </a:t>
            </a:r>
            <a:r>
              <a:rPr lang="tr-TR" altLang="tr-TR" sz="2800" b="1" dirty="0">
                <a:solidFill>
                  <a:srgbClr val="FF3399"/>
                </a:solidFill>
                <a:latin typeface="Comic Sans MS" pitchFamily="66" charset="0"/>
                <a:cs typeface="Times New Roman" pitchFamily="18" charset="0"/>
              </a:rPr>
              <a:t>(</a:t>
            </a:r>
            <a:r>
              <a:rPr lang="tr-TR" altLang="tr-TR" sz="2800" b="1" i="1" dirty="0">
                <a:solidFill>
                  <a:srgbClr val="FF3399"/>
                </a:solidFill>
                <a:latin typeface="Comic Sans MS" pitchFamily="66" charset="0"/>
                <a:cs typeface="Times New Roman" pitchFamily="18" charset="0"/>
              </a:rPr>
              <a:t>Elektrik, su, telefon, internet gibi ödemelerde son aya ait faturalar gider fişlerine eklenecektir.</a:t>
            </a:r>
            <a:r>
              <a:rPr lang="tr-TR" altLang="tr-TR" sz="2800" b="1" dirty="0">
                <a:solidFill>
                  <a:srgbClr val="FF3399"/>
                </a:solidFill>
                <a:latin typeface="Comic Sans MS" pitchFamily="66" charset="0"/>
                <a:cs typeface="Times New Roman" pitchFamily="18" charset="0"/>
              </a:rPr>
              <a:t>)</a:t>
            </a:r>
          </a:p>
          <a:p>
            <a:pPr marL="514350" indent="-514350" algn="just">
              <a:buFontTx/>
              <a:buAutoNum type="arabicPeriod"/>
            </a:pPr>
            <a:r>
              <a:rPr lang="tr-TR" altLang="tr-TR" sz="2800" dirty="0">
                <a:latin typeface="Times New Roman" pitchFamily="18" charset="0"/>
                <a:cs typeface="Times New Roman" pitchFamily="18" charset="0"/>
              </a:rPr>
              <a:t>Birimler, bütçelerini  </a:t>
            </a:r>
            <a:r>
              <a:rPr lang="tr-TR" altLang="tr-TR" sz="2800" b="1" u="sng" dirty="0">
                <a:solidFill>
                  <a:srgbClr val="3333FF"/>
                </a:solidFill>
                <a:latin typeface="Comic Sans MS" pitchFamily="66" charset="0"/>
                <a:cs typeface="Times New Roman" pitchFamily="18" charset="0"/>
              </a:rPr>
              <a:t>hizmet öncelikleri</a:t>
            </a:r>
            <a:r>
              <a:rPr lang="tr-TR" altLang="tr-TR" sz="2800" dirty="0">
                <a:latin typeface="Times New Roman" pitchFamily="18" charset="0"/>
                <a:cs typeface="Times New Roman" pitchFamily="18" charset="0"/>
              </a:rPr>
              <a:t> ve </a:t>
            </a:r>
            <a:r>
              <a:rPr lang="tr-TR" altLang="tr-TR" sz="2800" b="1" u="sng" dirty="0">
                <a:solidFill>
                  <a:srgbClr val="3333FF"/>
                </a:solidFill>
                <a:latin typeface="Comic Sans MS" pitchFamily="66" charset="0"/>
                <a:cs typeface="Times New Roman" pitchFamily="18" charset="0"/>
              </a:rPr>
              <a:t>performans hedeflerini</a:t>
            </a:r>
            <a:r>
              <a:rPr lang="tr-TR" altLang="tr-TR" sz="2800" dirty="0">
                <a:latin typeface="Times New Roman" pitchFamily="18" charset="0"/>
                <a:cs typeface="Times New Roman" pitchFamily="18" charset="0"/>
              </a:rPr>
              <a:t> dikkate alarak Orta Vadeli Mali Plan ekinde yer alan ödenek teklif tavanları dahilinde hazırlayacaklardır.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7088" y="0"/>
            <a:ext cx="6697662" cy="646113"/>
          </a:xfrm>
          <a:prstGeom prst="rect">
            <a:avLst/>
          </a:prstGeom>
          <a:noFill/>
        </p:spPr>
        <p:txBody>
          <a:bodyPr>
            <a:spAutoFit/>
          </a:bodyPr>
          <a:lstStyle/>
          <a:p>
            <a:pPr>
              <a:defRPr/>
            </a:pPr>
            <a:r>
              <a:rPr lang="tr-TR" sz="3600" b="1" dirty="0">
                <a:solidFill>
                  <a:srgbClr val="FF33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GENEL İLKELER</a:t>
            </a:r>
          </a:p>
        </p:txBody>
      </p:sp>
      <p:sp>
        <p:nvSpPr>
          <p:cNvPr id="26627" name="Metin kutusu 4"/>
          <p:cNvSpPr txBox="1">
            <a:spLocks noChangeArrowheads="1"/>
          </p:cNvSpPr>
          <p:nvPr/>
        </p:nvSpPr>
        <p:spPr bwMode="auto">
          <a:xfrm>
            <a:off x="85725" y="517525"/>
            <a:ext cx="8675688" cy="5908675"/>
          </a:xfrm>
          <a:prstGeom prst="rect">
            <a:avLst/>
          </a:prstGeom>
          <a:noFill/>
          <a:ln w="9525">
            <a:noFill/>
            <a:miter lim="800000"/>
            <a:headEnd/>
            <a:tailEnd/>
          </a:ln>
        </p:spPr>
        <p:txBody>
          <a:bodyPr>
            <a:spAutoFit/>
          </a:bodyPr>
          <a:lstStyle/>
          <a:p>
            <a:pPr algn="just">
              <a:buFont typeface="Arial" pitchFamily="34" charset="0"/>
              <a:buNone/>
            </a:pPr>
            <a:r>
              <a:rPr lang="tr-TR" altLang="tr-TR" sz="2700" dirty="0">
                <a:latin typeface="Times New Roman" pitchFamily="18" charset="0"/>
                <a:cs typeface="Times New Roman" pitchFamily="18" charset="0"/>
              </a:rPr>
              <a:t>    4.	Birimler, bütçe tekliflerini </a:t>
            </a:r>
            <a:r>
              <a:rPr lang="tr-TR" altLang="tr-TR" sz="2700" b="1" u="sng" dirty="0">
                <a:solidFill>
                  <a:srgbClr val="3333FF"/>
                </a:solidFill>
                <a:latin typeface="Comic Sans MS" pitchFamily="66" charset="0"/>
                <a:cs typeface="Times New Roman" pitchFamily="18" charset="0"/>
              </a:rPr>
              <a:t>Analitik Bütçe</a:t>
            </a:r>
            <a:r>
              <a:rPr lang="tr-TR" altLang="tr-TR" sz="2700" b="1" dirty="0">
                <a:solidFill>
                  <a:srgbClr val="3333FF"/>
                </a:solidFill>
                <a:latin typeface="Times New Roman" pitchFamily="18" charset="0"/>
                <a:cs typeface="Times New Roman" pitchFamily="18" charset="0"/>
              </a:rPr>
              <a:t>             	</a:t>
            </a:r>
            <a:r>
              <a:rPr lang="tr-TR" altLang="tr-TR" sz="2700" b="1" u="sng" dirty="0">
                <a:solidFill>
                  <a:srgbClr val="3333FF"/>
                </a:solidFill>
                <a:latin typeface="Comic Sans MS" pitchFamily="66" charset="0"/>
                <a:cs typeface="Times New Roman" pitchFamily="18" charset="0"/>
              </a:rPr>
              <a:t>Sınıflandırmasına</a:t>
            </a:r>
            <a:r>
              <a:rPr lang="tr-TR" altLang="tr-TR" sz="2700" dirty="0" smtClean="0">
                <a:latin typeface="Times New Roman" pitchFamily="18" charset="0"/>
                <a:cs typeface="Times New Roman" pitchFamily="18" charset="0"/>
              </a:rPr>
              <a:t> </a:t>
            </a:r>
            <a:r>
              <a:rPr lang="tr-TR" altLang="tr-TR" sz="2700" dirty="0">
                <a:latin typeface="Times New Roman" pitchFamily="18" charset="0"/>
                <a:cs typeface="Times New Roman" pitchFamily="18" charset="0"/>
              </a:rPr>
              <a:t>ilişkin usul ve esaslara uygun 	olarak hazırlayacaklardır.</a:t>
            </a:r>
          </a:p>
          <a:p>
            <a:pPr algn="just">
              <a:buFont typeface="Arial" pitchFamily="34" charset="0"/>
              <a:buNone/>
            </a:pPr>
            <a:r>
              <a:rPr lang="tr-TR" altLang="tr-TR" sz="2700" dirty="0">
                <a:latin typeface="Times New Roman" pitchFamily="18" charset="0"/>
                <a:cs typeface="Times New Roman" pitchFamily="18" charset="0"/>
              </a:rPr>
              <a:t>    5.   	Bütçe tekliflerinin hazırlanmasında, yürütülen 	hizmetler gözden geçirilerek ihtiyaç duyulmayan, 	öncelik taşımayan veya mükerrerlik arz eden 	hizmetler için ödenek teklif edilmeyecek, devamına 	ihtiyaç duyulan hizmetler için önceki yıl verileri de 	ortaya konularak ödenek teklif edilecektir.</a:t>
            </a:r>
          </a:p>
          <a:p>
            <a:pPr algn="just">
              <a:buFont typeface="Arial" pitchFamily="34" charset="0"/>
              <a:buNone/>
            </a:pPr>
            <a:r>
              <a:rPr lang="tr-TR" altLang="tr-TR" sz="2700" dirty="0">
                <a:latin typeface="Times New Roman" pitchFamily="18" charset="0"/>
                <a:cs typeface="Times New Roman" pitchFamily="18" charset="0"/>
              </a:rPr>
              <a:t>    6.  	 </a:t>
            </a:r>
            <a:r>
              <a:rPr lang="tr-TR" altLang="tr-TR" sz="2700" b="1" u="sng" dirty="0">
                <a:solidFill>
                  <a:srgbClr val="FF3399"/>
                </a:solidFill>
                <a:latin typeface="Comic Sans MS" pitchFamily="66" charset="0"/>
                <a:cs typeface="Times New Roman" pitchFamily="18" charset="0"/>
              </a:rPr>
              <a:t>Döner sermaye gelirleri ile bütçe kaynakları </a:t>
            </a:r>
            <a:r>
              <a:rPr lang="tr-TR" altLang="tr-TR" sz="2700" b="1" dirty="0">
                <a:solidFill>
                  <a:srgbClr val="FF3399"/>
                </a:solidFill>
                <a:latin typeface="Comic Sans MS" pitchFamily="66" charset="0"/>
                <a:cs typeface="Times New Roman" pitchFamily="18" charset="0"/>
              </a:rPr>
              <a:t>	</a:t>
            </a:r>
            <a:r>
              <a:rPr lang="tr-TR" altLang="tr-TR" sz="2700" b="1" u="sng" dirty="0" smtClean="0">
                <a:solidFill>
                  <a:srgbClr val="FF3399"/>
                </a:solidFill>
                <a:latin typeface="Comic Sans MS" pitchFamily="66" charset="0"/>
                <a:cs typeface="Times New Roman" pitchFamily="18" charset="0"/>
              </a:rPr>
              <a:t>birlikte </a:t>
            </a:r>
            <a:r>
              <a:rPr lang="tr-TR" altLang="tr-TR" sz="2700" b="1" u="sng" dirty="0">
                <a:solidFill>
                  <a:srgbClr val="FF3399"/>
                </a:solidFill>
                <a:latin typeface="Comic Sans MS" pitchFamily="66" charset="0"/>
                <a:cs typeface="Times New Roman" pitchFamily="18" charset="0"/>
              </a:rPr>
              <a:t>kullanılarak yürütülen hizmetlerde, </a:t>
            </a:r>
            <a:r>
              <a:rPr lang="tr-TR" altLang="tr-TR" sz="2700" b="1" dirty="0" smtClean="0">
                <a:solidFill>
                  <a:srgbClr val="FF3399"/>
                </a:solidFill>
                <a:latin typeface="Comic Sans MS" pitchFamily="66" charset="0"/>
                <a:cs typeface="Times New Roman" pitchFamily="18" charset="0"/>
              </a:rPr>
              <a:t> 	</a:t>
            </a:r>
            <a:r>
              <a:rPr lang="tr-TR" altLang="tr-TR" sz="2700" b="1" u="sng" dirty="0" smtClean="0">
                <a:solidFill>
                  <a:srgbClr val="FF3399"/>
                </a:solidFill>
                <a:latin typeface="Comic Sans MS" pitchFamily="66" charset="0"/>
                <a:cs typeface="Times New Roman" pitchFamily="18" charset="0"/>
              </a:rPr>
              <a:t>döner sermayeler </a:t>
            </a:r>
            <a:r>
              <a:rPr lang="tr-TR" altLang="tr-TR" sz="2700" b="1" u="sng" dirty="0">
                <a:solidFill>
                  <a:srgbClr val="FF3399"/>
                </a:solidFill>
                <a:latin typeface="Comic Sans MS" pitchFamily="66" charset="0"/>
                <a:cs typeface="Times New Roman" pitchFamily="18" charset="0"/>
              </a:rPr>
              <a:t>aracılığı </a:t>
            </a:r>
            <a:r>
              <a:rPr lang="tr-TR" altLang="tr-TR" sz="2700" b="1" u="sng" dirty="0" smtClean="0">
                <a:solidFill>
                  <a:srgbClr val="FF3399"/>
                </a:solidFill>
                <a:latin typeface="Comic Sans MS" pitchFamily="66" charset="0"/>
                <a:cs typeface="Times New Roman" pitchFamily="18" charset="0"/>
              </a:rPr>
              <a:t>ile </a:t>
            </a:r>
            <a:r>
              <a:rPr lang="tr-TR" altLang="tr-TR" sz="2700" b="1" dirty="0" smtClean="0">
                <a:solidFill>
                  <a:srgbClr val="FF3399"/>
                </a:solidFill>
                <a:latin typeface="Comic Sans MS" pitchFamily="66" charset="0"/>
                <a:cs typeface="Times New Roman" pitchFamily="18" charset="0"/>
              </a:rPr>
              <a:t>	</a:t>
            </a:r>
            <a:r>
              <a:rPr lang="tr-TR" altLang="tr-TR" sz="2700" b="1" u="sng" dirty="0" smtClean="0">
                <a:solidFill>
                  <a:srgbClr val="FF3399"/>
                </a:solidFill>
                <a:latin typeface="Comic Sans MS" pitchFamily="66" charset="0"/>
                <a:cs typeface="Times New Roman" pitchFamily="18" charset="0"/>
              </a:rPr>
              <a:t>karşılanabilecek ihtiyaçlar </a:t>
            </a:r>
            <a:r>
              <a:rPr lang="tr-TR" altLang="tr-TR" sz="2700" b="1" u="sng" dirty="0">
                <a:solidFill>
                  <a:srgbClr val="FF3399"/>
                </a:solidFill>
                <a:latin typeface="Comic Sans MS" pitchFamily="66" charset="0"/>
                <a:cs typeface="Times New Roman" pitchFamily="18" charset="0"/>
              </a:rPr>
              <a:t>için bütçeden </a:t>
            </a:r>
            <a:r>
              <a:rPr lang="tr-TR" altLang="tr-TR" sz="2700" b="1" dirty="0" smtClean="0">
                <a:solidFill>
                  <a:srgbClr val="FF3399"/>
                </a:solidFill>
                <a:latin typeface="Comic Sans MS" pitchFamily="66" charset="0"/>
                <a:cs typeface="Times New Roman" pitchFamily="18" charset="0"/>
              </a:rPr>
              <a:t>	</a:t>
            </a:r>
            <a:r>
              <a:rPr lang="tr-TR" altLang="tr-TR" sz="2700" b="1" u="sng" dirty="0" smtClean="0">
                <a:solidFill>
                  <a:srgbClr val="FF3399"/>
                </a:solidFill>
                <a:latin typeface="Comic Sans MS" pitchFamily="66" charset="0"/>
                <a:cs typeface="Times New Roman" pitchFamily="18" charset="0"/>
              </a:rPr>
              <a:t>ödenek talebinde</a:t>
            </a:r>
            <a:r>
              <a:rPr lang="tr-TR" altLang="tr-TR" sz="2700" b="1" dirty="0" smtClean="0">
                <a:solidFill>
                  <a:srgbClr val="FF3399"/>
                </a:solidFill>
                <a:latin typeface="Comic Sans MS" pitchFamily="66" charset="0"/>
                <a:cs typeface="Times New Roman" pitchFamily="18" charset="0"/>
              </a:rPr>
              <a:t> </a:t>
            </a:r>
            <a:r>
              <a:rPr lang="tr-TR" altLang="tr-TR" sz="2700" b="1" u="sng" dirty="0" smtClean="0">
                <a:solidFill>
                  <a:srgbClr val="FF3399"/>
                </a:solidFill>
                <a:latin typeface="Comic Sans MS" pitchFamily="66" charset="0"/>
                <a:cs typeface="Times New Roman" pitchFamily="18" charset="0"/>
              </a:rPr>
              <a:t>bulunulmayacaktır</a:t>
            </a:r>
            <a:r>
              <a:rPr lang="tr-TR" altLang="tr-TR" sz="2700" b="1" u="sng" dirty="0">
                <a:solidFill>
                  <a:srgbClr val="FF3399"/>
                </a:solidFill>
                <a:latin typeface="Comic Sans MS" pitchFamily="66" charset="0"/>
                <a:cs typeface="Times New Roman" pitchFamily="18"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3891</TotalTime>
  <Words>1166</Words>
  <Application>Microsoft Office PowerPoint</Application>
  <PresentationFormat>Ekran Gösterisi (4:3)</PresentationFormat>
  <Paragraphs>361</Paragraphs>
  <Slides>47</Slides>
  <Notes>4</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1_Kalabalık</vt:lpstr>
      <vt:lpstr>PowerPoint Sunusu</vt:lpstr>
      <vt:lpstr>SUNUM PLANI</vt:lpstr>
      <vt:lpstr>PowerPoint Sunusu</vt:lpstr>
      <vt:lpstr>PowerPoint Sunusu</vt:lpstr>
      <vt:lpstr>PowerPoint Sunusu</vt:lpstr>
      <vt:lpstr>BÜTÇE HAZIRLIK SÜRECİ</vt:lpstr>
      <vt:lpstr>BÜTÇE HAZIRLIK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BÜTÇE HAZIRLAMA REHBERİ</vt:lpstr>
      <vt:lpstr>REHBER AÇIKLAMALARI</vt:lpstr>
      <vt:lpstr>REHBER AÇIKLAMALARI</vt:lpstr>
      <vt:lpstr>REHBER AÇIKLAMALARI</vt:lpstr>
      <vt:lpstr>REHBER AÇIKLAMALARI</vt:lpstr>
      <vt:lpstr>PowerPoint Sunusu</vt:lpstr>
      <vt:lpstr>REHBER AÇIKLAMALARI</vt:lpstr>
      <vt:lpstr>REHBER AÇIKLAMALARI</vt:lpstr>
      <vt:lpstr>PowerPoint Sunusu</vt:lpstr>
      <vt:lpstr>REHBER AÇIKLAMALARI</vt:lpstr>
      <vt:lpstr>REHBER AÇIKLAMALARI</vt:lpstr>
      <vt:lpstr>PowerPoint Sunusu</vt:lpstr>
      <vt:lpstr>FORMLAR</vt:lpstr>
      <vt:lpstr>FORMLAR</vt:lpstr>
      <vt:lpstr>FORMLAR</vt:lpstr>
      <vt:lpstr>PowerPoint Sunusu</vt:lpstr>
      <vt:lpstr>PowerPoint Sunusu</vt:lpstr>
      <vt:lpstr>PowerPoint Sunusu</vt:lpstr>
      <vt:lpstr>PowerPoint Sunusu</vt:lpstr>
      <vt:lpstr>Form 10: Birimlerin Hizmet Maliyetinin Tespitine İlişkin Bilgi Formu </vt:lpstr>
      <vt:lpstr>PowerPoint Sunusu</vt:lpstr>
      <vt:lpstr>PowerPoint Sunusu</vt:lpstr>
      <vt:lpstr>PowerPoint Sunusu</vt:lpstr>
      <vt:lpstr>Form 25- Tavanı Aşan İlave Ödenek Teklifleri Formu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mustafaaydin</dc:creator>
  <cp:lastModifiedBy>useR</cp:lastModifiedBy>
  <cp:revision>293</cp:revision>
  <cp:lastPrinted>2012-06-21T13:21:51Z</cp:lastPrinted>
  <dcterms:created xsi:type="dcterms:W3CDTF">2010-04-08T07:10:05Z</dcterms:created>
  <dcterms:modified xsi:type="dcterms:W3CDTF">2015-05-05T12:51:26Z</dcterms:modified>
</cp:coreProperties>
</file>